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325" r:id="rId5"/>
    <p:sldId id="326" r:id="rId6"/>
    <p:sldId id="313" r:id="rId7"/>
    <p:sldId id="327" r:id="rId8"/>
    <p:sldId id="314" r:id="rId9"/>
    <p:sldId id="331" r:id="rId10"/>
    <p:sldId id="307" r:id="rId11"/>
    <p:sldId id="329" r:id="rId12"/>
    <p:sldId id="322" r:id="rId13"/>
    <p:sldId id="330" r:id="rId14"/>
    <p:sldId id="308" r:id="rId15"/>
    <p:sldId id="31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81" autoAdjust="0"/>
    <p:restoredTop sz="60058" autoAdjust="0"/>
  </p:normalViewPr>
  <p:slideViewPr>
    <p:cSldViewPr snapToGrid="0">
      <p:cViewPr varScale="1">
        <p:scale>
          <a:sx n="56" d="100"/>
          <a:sy n="56" d="100"/>
        </p:scale>
        <p:origin x="579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3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08F5-4EC0-4C65-8326-3A0999CFDDF1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C6681-ACDA-4E7B-9C19-413B5F191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1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93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100" dirty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A1691-322A-4EE4-A3C6-52400FBD373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40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24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10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accent3"/>
              </a:buClr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8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4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0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77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1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4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4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6681-ACDA-4E7B-9C19-413B5F1914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3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1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4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5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8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6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1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9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8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10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F2B617C-5162-4F12-B558-998DAA5D3055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4BE06BC-7C75-4C86-BC2D-CD8B998E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9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intersection4learning.blogspot.com/2012/01/wonder-wednesday-most-important.html" TargetMode="Externa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1.tmp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audio" Target="../media/media11.m4a"/><Relationship Id="rId7" Type="http://schemas.openxmlformats.org/officeDocument/2006/relationships/image" Target="../media/image23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22.tmp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audio" Target="../media/media12.m4a"/><Relationship Id="rId7" Type="http://schemas.openxmlformats.org/officeDocument/2006/relationships/hyperlink" Target="https://bccla.org/2014/08/born-equal-citizenship-by-birth-is-who-we-are/" TargetMode="External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tmp"/><Relationship Id="rId5" Type="http://schemas.openxmlformats.org/officeDocument/2006/relationships/image" Target="../media/image26.tmp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8.tmp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preschools.sa.gov.au/mckay-childrens-centre/our-centre/show-and-tell" TargetMode="External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ourses.lumenlearning.com/wmopen-organizationalbehavior/chapter/putting-it-together-managing-groups-and-teams/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m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tmp"/><Relationship Id="rId5" Type="http://schemas.openxmlformats.org/officeDocument/2006/relationships/hyperlink" Target="https://bit.ly/3jpTPaI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xfuel.com/en/free-photo-ikpgw" TargetMode="External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audio" Target="../media/media7.m4a"/><Relationship Id="rId7" Type="http://schemas.openxmlformats.org/officeDocument/2006/relationships/image" Target="../media/image11.tmp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2.tmp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audio" Target="../media/media8.m4a"/><Relationship Id="rId7" Type="http://schemas.openxmlformats.org/officeDocument/2006/relationships/hyperlink" Target="https://www.vorpalina.com/2016/06/13/victimismocronico/" TargetMode="External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sv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4A02E-5FD2-428E-A1E4-FDF96B0B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5BD74-F90B-4BA2-8D8B-9A7CD9D22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593" y="1075262"/>
            <a:ext cx="7036375" cy="4123267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Explanation of WIC Foods Benefits Letter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15466"/>
            <a:ext cx="12192000" cy="1642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AF351-4F42-46BF-BF1B-243B4EC7C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602" y="5232403"/>
            <a:ext cx="9228201" cy="80054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Process for Local Agencies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F6589-17C8-409B-88AB-46DA6529A4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50520"/>
          <a:stretch/>
        </p:blipFill>
        <p:spPr>
          <a:xfrm>
            <a:off x="7844763" y="0"/>
            <a:ext cx="4364716" cy="5215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B3E67-3DA9-4610-BEDB-0D314D0AAD32}"/>
              </a:ext>
            </a:extLst>
          </p:cNvPr>
          <p:cNvSpPr txBox="1"/>
          <p:nvPr/>
        </p:nvSpPr>
        <p:spPr>
          <a:xfrm>
            <a:off x="610324" y="6625879"/>
            <a:ext cx="11599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hlinkClick r:id="rId6" tooltip="https://intersection4learning.blogspot.com/2012/01/wonder-wednesday-most-import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en-US" sz="900" dirty="0">
                <a:solidFill>
                  <a:srgbClr val="2370CD"/>
                </a:solidFill>
                <a:hlinkClick r:id="rId6" tooltip="https://intersection4learning.blogspot.com/2012/01/wonder-wednesday-most-import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dirty="0">
                <a:solidFill>
                  <a:schemeClr val="bg1"/>
                </a:solidFill>
                <a:hlinkClick r:id="rId6" tooltip="https://intersection4learning.blogspot.com/2012/01/wonder-wednesday-most-import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</a:t>
            </a:r>
            <a:r>
              <a:rPr lang="en-US" sz="900" dirty="0"/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</a:t>
            </a:r>
            <a:r>
              <a:rPr lang="en-US" sz="900" dirty="0">
                <a:solidFill>
                  <a:srgbClr val="2370CD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dirty="0">
                <a:solidFill>
                  <a:schemeClr val="bg1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BY-SA-NC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213F997-FC61-41CF-A95F-4203DD341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5"/>
    </mc:Choice>
    <mc:Fallback xmlns="">
      <p:transition spd="slow" advTm="2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7CEFFDD-605F-41E2-8017-6484074C5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0D30D1-5771-4721-87C0-B5B721C0D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5365" y="439870"/>
            <a:ext cx="4492896" cy="626012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FF00"/>
                </a:solidFill>
              </a:rPr>
              <a:t>Determine if the WIC Pt has a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IL Medical Card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Completed Prescription Form</a:t>
            </a:r>
          </a:p>
          <a:p>
            <a:pPr marL="0" indent="0">
              <a:buNone/>
            </a:pP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Complete HFS letter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Keep scanned copies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in the Participant’s I-WIC record: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Completed Prescription Form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Explanation of WIC Foods 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Benefit Letter 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FF00"/>
                </a:solidFill>
              </a:rPr>
              <a:t>Document</a:t>
            </a:r>
            <a:r>
              <a:rPr lang="en-US" dirty="0">
                <a:solidFill>
                  <a:srgbClr val="FFFFFF"/>
                </a:solidFill>
              </a:rPr>
              <a:t> in MIS: Note &amp; Referral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FF00"/>
                </a:solidFill>
              </a:rPr>
              <a:t>Instruct</a:t>
            </a:r>
            <a:r>
              <a:rPr lang="en-US" b="1" dirty="0">
                <a:solidFill>
                  <a:srgbClr val="FFFFFF"/>
                </a:solidFill>
              </a:rPr>
              <a:t> family </a:t>
            </a:r>
            <a:r>
              <a:rPr lang="en-US" dirty="0">
                <a:solidFill>
                  <a:srgbClr val="FFFFFF"/>
                </a:solidFill>
              </a:rPr>
              <a:t>to take documents to the DME provider-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allow 30 days for approval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FF00"/>
                </a:solidFill>
              </a:rPr>
              <a:t>Issue</a:t>
            </a:r>
            <a:r>
              <a:rPr lang="en-US" dirty="0">
                <a:solidFill>
                  <a:srgbClr val="FFFFFF"/>
                </a:solidFill>
              </a:rPr>
              <a:t> 1-2 months of formula benefits to allow for the HFS process to be implemented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(if prescribed a WIC approved formula)</a:t>
            </a:r>
            <a:endParaRPr lang="en-US" sz="2200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300" dirty="0">
              <a:solidFill>
                <a:srgbClr val="FFFFFF"/>
              </a:solidFill>
            </a:endParaRPr>
          </a:p>
          <a:p>
            <a:pPr>
              <a:buFont typeface="+mj-lt"/>
              <a:buAutoNum type="arabicPeriod"/>
            </a:pPr>
            <a:endParaRPr lang="en-US" sz="1300" dirty="0">
              <a:solidFill>
                <a:srgbClr val="FFFFFF"/>
              </a:solidFill>
            </a:endParaRPr>
          </a:p>
          <a:p>
            <a:pPr>
              <a:buFont typeface="+mj-lt"/>
              <a:buAutoNum type="arabicPeriod"/>
            </a:pPr>
            <a:endParaRPr lang="en-US" sz="1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300" dirty="0">
              <a:solidFill>
                <a:srgbClr val="FFFFFF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63D8B7-122E-400D-8F33-4EAE35156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39" y="154757"/>
            <a:ext cx="4924461" cy="65484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77C16E-91F8-41E0-A876-F674A4B3E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81"/>
    </mc:Choice>
    <mc:Fallback xmlns="">
      <p:transition spd="slow" advTm="10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2C69-BAE9-4878-9E60-5BDD7A90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0961"/>
            <a:ext cx="10772775" cy="1658198"/>
          </a:xfrm>
        </p:spPr>
        <p:txBody>
          <a:bodyPr/>
          <a:lstStyle/>
          <a:p>
            <a:r>
              <a:rPr lang="en-US" b="1" dirty="0"/>
              <a:t>Let’s take a closer look…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C1932A6-9E8B-42D0-BA44-A387CF9B7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-1"/>
          <a:stretch/>
        </p:blipFill>
        <p:spPr>
          <a:xfrm>
            <a:off x="478564" y="2242717"/>
            <a:ext cx="5746972" cy="361970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DE462-99FF-4327-80CB-DE3DF162FA2F}"/>
              </a:ext>
            </a:extLst>
          </p:cNvPr>
          <p:cNvGrpSpPr/>
          <p:nvPr/>
        </p:nvGrpSpPr>
        <p:grpSpPr>
          <a:xfrm>
            <a:off x="3674692" y="1341690"/>
            <a:ext cx="3016498" cy="2315440"/>
            <a:chOff x="3674692" y="2392823"/>
            <a:chExt cx="3016498" cy="2272712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B723A58F-180A-410D-9F7D-CC5B8E81AB83}"/>
                </a:ext>
              </a:extLst>
            </p:cNvPr>
            <p:cNvSpPr/>
            <p:nvPr/>
          </p:nvSpPr>
          <p:spPr>
            <a:xfrm>
              <a:off x="3674692" y="2392823"/>
              <a:ext cx="3016498" cy="2272712"/>
            </a:xfrm>
            <a:prstGeom prst="wedgeRectCallout">
              <a:avLst>
                <a:gd name="adj1" fmla="val -68487"/>
                <a:gd name="adj2" fmla="val 107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235A6-0A76-4276-B77D-CDA7E4726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871"/>
            <a:stretch/>
          </p:blipFill>
          <p:spPr>
            <a:xfrm>
              <a:off x="3777237" y="2603681"/>
              <a:ext cx="2811811" cy="189298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AF66354-EF78-4C93-B593-F9D281A4C0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"/>
          <a:stretch/>
        </p:blipFill>
        <p:spPr>
          <a:xfrm>
            <a:off x="7011972" y="447787"/>
            <a:ext cx="5024474" cy="6231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A1D2B1-3398-4602-B418-98D8F002E4ED}"/>
              </a:ext>
            </a:extLst>
          </p:cNvPr>
          <p:cNvSpPr txBox="1"/>
          <p:nvPr/>
        </p:nvSpPr>
        <p:spPr>
          <a:xfrm>
            <a:off x="1104609" y="6199279"/>
            <a:ext cx="57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Please let us know the status of your DME referral…</a:t>
            </a:r>
            <a:endParaRPr lang="en-US" sz="1800" b="1" i="1" kern="1200" dirty="0">
              <a:solidFill>
                <a:schemeClr val="tx1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421FB2B-63D2-4CDF-9A56-5B6FF70A44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1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28"/>
    </mc:Choice>
    <mc:Fallback xmlns="">
      <p:transition spd="slow" advTm="10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51CB-BF57-45D6-B07E-0F943DCB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50" y="613564"/>
            <a:ext cx="4369098" cy="523026"/>
          </a:xfrm>
        </p:spPr>
        <p:txBody>
          <a:bodyPr/>
          <a:lstStyle/>
          <a:p>
            <a:r>
              <a:rPr lang="en-US" sz="4800" b="1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CCA3-2982-4D85-AB9F-CA01291E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86" y="805543"/>
            <a:ext cx="6669314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documentation is needed in the WIC MIS (I-WIC) when a referral letter is provided?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D1623-909E-404C-8DF0-359DA375D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7379" y="1665161"/>
            <a:ext cx="4151086" cy="463433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In addition to scanning the completed: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/>
              <a:t>WIC Prescription Form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/>
              <a:t>HFS Referral Letter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algn="ctr"/>
            <a:r>
              <a:rPr lang="en-US" sz="2800" b="1" dirty="0"/>
              <a:t>A general note must be entered, and Referral made on the Referral screen in </a:t>
            </a:r>
            <a:br>
              <a:rPr lang="en-US" sz="2800" b="1" dirty="0"/>
            </a:br>
            <a:r>
              <a:rPr lang="en-US" sz="2800" b="1" dirty="0"/>
              <a:t>I-WIC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baby crawling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8229DFF8-BE96-4601-B999-E90945580F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683" b="8546"/>
          <a:stretch/>
        </p:blipFill>
        <p:spPr>
          <a:xfrm>
            <a:off x="1152605" y="2143846"/>
            <a:ext cx="5357853" cy="4702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5E0564-ADA6-4678-BA90-61CA9C4B51E6}"/>
              </a:ext>
            </a:extLst>
          </p:cNvPr>
          <p:cNvSpPr txBox="1"/>
          <p:nvPr/>
        </p:nvSpPr>
        <p:spPr>
          <a:xfrm>
            <a:off x="8759778" y="6619788"/>
            <a:ext cx="3413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hlinkClick r:id="rId7" tooltip="https://bccla.org/2014/08/born-equal-citizenship-by-birth-is-who-we-ar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021BFD-6431-4689-BAA3-CEB3DDBA6DCF}"/>
              </a:ext>
            </a:extLst>
          </p:cNvPr>
          <p:cNvSpPr txBox="1">
            <a:spLocks/>
          </p:cNvSpPr>
          <p:nvPr/>
        </p:nvSpPr>
        <p:spPr>
          <a:xfrm>
            <a:off x="7692273" y="4952843"/>
            <a:ext cx="4481298" cy="2117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0277F6-80E2-4710-9ECF-4664753A96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4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0"/>
    </mc:Choice>
    <mc:Fallback xmlns="">
      <p:transition spd="slow" advTm="3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7237-44D9-424E-8B2B-680053F8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77341"/>
            <a:ext cx="10772775" cy="1658198"/>
          </a:xfrm>
        </p:spPr>
        <p:txBody>
          <a:bodyPr/>
          <a:lstStyle/>
          <a:p>
            <a:r>
              <a:rPr lang="en-US" b="1" dirty="0"/>
              <a:t>Let’s take a closer look…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4BF08-938D-4558-875D-A4A4FD68F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6392259"/>
            <a:ext cx="10753725" cy="522201"/>
          </a:xfrm>
        </p:spPr>
        <p:txBody>
          <a:bodyPr>
            <a:normAutofit fontScale="92500"/>
          </a:bodyPr>
          <a:lstStyle/>
          <a:p>
            <a:pPr algn="ctr"/>
            <a:r>
              <a:rPr lang="en-US" i="1" dirty="0"/>
              <a:t>Reference NPS: Documenting in WIC MIS for more information on system documentation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A4DBC4-7D48-4C1E-8A64-9BD25D6F1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1" t="24301" r="3881"/>
          <a:stretch/>
        </p:blipFill>
        <p:spPr>
          <a:xfrm>
            <a:off x="828942" y="2612828"/>
            <a:ext cx="3315768" cy="2836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C56865-1C2B-4947-9F30-D371FC5F8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41" y="1703700"/>
            <a:ext cx="6938741" cy="4654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902AA3C-0EAD-4E0B-8EBA-260E47EC2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3"/>
    </mc:Choice>
    <mc:Fallback xmlns="">
      <p:transition spd="slow" advTm="5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DA119-4FD2-4FED-988F-F329D4FD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Possible Resources if Denied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128F-6D78-4BF1-A333-F4EABC93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771977"/>
            <a:ext cx="10905065" cy="412377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Health Care Provider:		 Possible Social Worker, Clinic Nurse Manager</a:t>
            </a:r>
            <a:br>
              <a:rPr lang="en-US" b="1" dirty="0"/>
            </a:br>
            <a:r>
              <a:rPr lang="en-US" b="1" dirty="0"/>
              <a:t>				 Identify comparable formula on WIC Formulary</a:t>
            </a:r>
            <a:br>
              <a:rPr lang="en-US" b="1" dirty="0"/>
            </a:br>
            <a:r>
              <a:rPr lang="en-US" b="1" dirty="0"/>
              <a:t>				 HCP to work with Formula Manufacturer for Assistance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Community Resources:	 Family Case Manager, Financial or Food Assistance</a:t>
            </a:r>
            <a:br>
              <a:rPr lang="en-US" b="1" dirty="0"/>
            </a:b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Non-Medicaid Insurance Provider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464235F-1F13-438A-9B2B-C394836370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9"/>
          <a:stretch/>
        </p:blipFill>
        <p:spPr>
          <a:xfrm>
            <a:off x="4748541" y="3815906"/>
            <a:ext cx="6112928" cy="153474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6372C6F-C53E-4A03-836E-B7E92E005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3"/>
    </mc:Choice>
    <mc:Fallback xmlns="">
      <p:transition spd="slow" advTm="6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424EA-0B26-4B35-BE61-5A8829C12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47855"/>
            <a:ext cx="10923638" cy="133927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7100" b="1" dirty="0">
                <a:solidFill>
                  <a:schemeClr val="bg1"/>
                </a:solidFill>
              </a:rPr>
              <a:t>Thank You!</a:t>
            </a:r>
          </a:p>
          <a:p>
            <a:r>
              <a:rPr lang="en-US" b="1" dirty="0">
                <a:solidFill>
                  <a:schemeClr val="bg1"/>
                </a:solidFill>
              </a:rPr>
              <a:t>Please contact your Regional Nutritionist Consultant with questions</a:t>
            </a:r>
          </a:p>
        </p:txBody>
      </p:sp>
      <p:pic>
        <p:nvPicPr>
          <p:cNvPr id="16" name="Picture 15" descr="A picture containing sky, person, indoor, arm&#10;&#10;Description automatically generated">
            <a:extLst>
              <a:ext uri="{FF2B5EF4-FFF2-40B4-BE49-F238E27FC236}">
                <a16:creationId xmlns:a16="http://schemas.microsoft.com/office/drawing/2014/main" id="{5737B70F-6E7C-45C9-9E09-3D0FE2EAAC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5664" r="-1" b="24893"/>
          <a:stretch/>
        </p:blipFill>
        <p:spPr>
          <a:xfrm>
            <a:off x="700112" y="634181"/>
            <a:ext cx="10916463" cy="4434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628931-DB67-437D-8C23-8352E9C341AD}"/>
              </a:ext>
            </a:extLst>
          </p:cNvPr>
          <p:cNvSpPr txBox="1"/>
          <p:nvPr/>
        </p:nvSpPr>
        <p:spPr>
          <a:xfrm>
            <a:off x="9453803" y="5176982"/>
            <a:ext cx="21627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preschools.sa.gov.au/mckay-childrens-centre/our-centre/show-and-tel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C8FA26-EF9B-46C8-AB98-CFA24DC23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2"/>
    </mc:Choice>
    <mc:Fallback xmlns="">
      <p:transition spd="slow" advTm="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CEC9-ABD9-47B7-A92F-2B71E4DE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086" y="318104"/>
            <a:ext cx="7431313" cy="165819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Collaborating to Assist </a:t>
            </a:r>
            <a:br>
              <a:rPr lang="en-US" b="1" dirty="0"/>
            </a:br>
            <a:r>
              <a:rPr lang="en-US" b="1" dirty="0"/>
              <a:t>WIC Families</a:t>
            </a:r>
          </a:p>
        </p:txBody>
      </p:sp>
      <p:pic>
        <p:nvPicPr>
          <p:cNvPr id="5" name="Picture 4" descr="A group of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B0C81FAE-ADA1-42B2-A663-C42D8E7E8E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3285" r="27065" b="-2"/>
          <a:stretch/>
        </p:blipFill>
        <p:spPr>
          <a:xfrm>
            <a:off x="20" y="-6418"/>
            <a:ext cx="4077443" cy="68644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3B94C-1BEB-46A9-B11B-98C7B546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458" y="2341871"/>
            <a:ext cx="8534400" cy="531712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Healthcare and Family Services (HFS) may authorize </a:t>
            </a:r>
            <a:br>
              <a:rPr lang="en-US" dirty="0"/>
            </a:br>
            <a:r>
              <a:rPr lang="en-US" dirty="0"/>
              <a:t> coverage for Participants with a current IL Medical Card* for:</a:t>
            </a:r>
          </a:p>
          <a:p>
            <a:pPr lvl="3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MPF formulas in excess of what WIC offers</a:t>
            </a:r>
          </a:p>
          <a:p>
            <a:pPr lvl="3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MPF formulas not on the IL WIC Formulary</a:t>
            </a:r>
          </a:p>
          <a:p>
            <a:pPr lvl="3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No oral intake, fed 100% via a feeding tube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Participants must go through a Durable Medical Equipment </a:t>
            </a:r>
            <a:br>
              <a:rPr lang="en-US" dirty="0"/>
            </a:br>
            <a:r>
              <a:rPr lang="en-US" dirty="0"/>
              <a:t> (DME) provider in order to receive their prescribed formula </a:t>
            </a:r>
            <a:br>
              <a:rPr lang="en-US" dirty="0"/>
            </a:b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CPA expected to determine if/when a referral letter is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32204-DFD2-4A48-99F6-8A61E99CEBCF}"/>
              </a:ext>
            </a:extLst>
          </p:cNvPr>
          <p:cNvSpPr txBox="1"/>
          <p:nvPr/>
        </p:nvSpPr>
        <p:spPr>
          <a:xfrm>
            <a:off x="9977330" y="6657945"/>
            <a:ext cx="21627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hlinkClick r:id="rId6" tooltip="https://courses.lumenlearning.com/wmopen-organizationalbehavior/chapter/putting-it-together-managing-groups-and-team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/>
              <a:t> by Unknown Author is licensed under </a:t>
            </a:r>
            <a:r>
              <a:rPr lang="en-US" sz="700"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BF160C7-53AD-4B32-9470-00F3A9649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74"/>
    </mc:Choice>
    <mc:Fallback xmlns="">
      <p:transition spd="slow" advTm="10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43F60-88F6-41F6-B9A0-14A542A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4205568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600" b="1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NPS: Explanation of WIC Foods Benefits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B572-1B96-4585-80D1-4683E490B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" y="4455824"/>
            <a:ext cx="4141559" cy="16459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 Guidance for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 IL WIC PM SFD 6.4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https://bit.ly/3jpTPaI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142E474-CFBA-49E6-96DB-9E74842CF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075">
            <a:off x="7173444" y="187266"/>
            <a:ext cx="4668773" cy="61376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6F95A4A-76E5-4122-925E-277C6374F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00" y="537029"/>
            <a:ext cx="4638451" cy="62435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229891-5FC7-49E1-A9F5-F90CA30BA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3"/>
    </mc:Choice>
    <mc:Fallback xmlns="">
      <p:transition spd="slow" advTm="2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C3FE1E-0A7F-41BE-A568-1BF85E2E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BDAB7C-2A7E-4EFC-8DD0-7204EF645145}"/>
              </a:ext>
            </a:extLst>
          </p:cNvPr>
          <p:cNvSpPr/>
          <p:nvPr/>
        </p:nvSpPr>
        <p:spPr>
          <a:xfrm>
            <a:off x="5992879" y="0"/>
            <a:ext cx="619912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8EC70-23C6-4861-BBAD-3810E9360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653" y="1106251"/>
            <a:ext cx="5714848" cy="5320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Oral Intake: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Amount of formula physician prescribes 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exceeds what WIC provides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800" b="1" dirty="0"/>
              <a:t>Tube Fed: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All participants who are </a:t>
            </a:r>
            <a:r>
              <a:rPr lang="en-US" b="1" dirty="0"/>
              <a:t>100% tube fed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 on a WIC formula </a:t>
            </a:r>
            <a:br>
              <a:rPr lang="en-US" dirty="0"/>
            </a:br>
            <a:r>
              <a:rPr lang="en-US" dirty="0"/>
              <a:t> (</a:t>
            </a:r>
            <a:r>
              <a:rPr lang="en-US" i="1" dirty="0"/>
              <a:t>includes those active, termed or ineligible</a:t>
            </a:r>
            <a:r>
              <a:rPr lang="en-US" dirty="0"/>
              <a:t>) </a:t>
            </a:r>
            <a:br>
              <a:rPr lang="en-US" dirty="0"/>
            </a:b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Participants who are </a:t>
            </a:r>
            <a:r>
              <a:rPr lang="en-US" b="1" dirty="0"/>
              <a:t>partially tube fed</a:t>
            </a:r>
            <a:r>
              <a:rPr lang="en-US" dirty="0"/>
              <a:t>, but </a:t>
            </a:r>
            <a:br>
              <a:rPr lang="en-US" dirty="0"/>
            </a:br>
            <a:r>
              <a:rPr lang="en-US" dirty="0"/>
              <a:t> amount of formula physician prescribes  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exceeds what WIC provides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8C416C-9C73-4252-A53A-D03D0C23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9" y="548441"/>
            <a:ext cx="5714850" cy="1115622"/>
          </a:xfrm>
        </p:spPr>
        <p:txBody>
          <a:bodyPr>
            <a:noAutofit/>
          </a:bodyPr>
          <a:lstStyle/>
          <a:p>
            <a:r>
              <a:rPr lang="en-US" b="1" dirty="0"/>
              <a:t>When Do I Complete  </a:t>
            </a:r>
            <a:br>
              <a:rPr lang="en-US" b="1" dirty="0"/>
            </a:br>
            <a:r>
              <a:rPr lang="en-US" b="1" dirty="0"/>
              <a:t> a Referral Letter?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4DE892-CFD0-42C5-95E1-803C6500F1D6}"/>
              </a:ext>
            </a:extLst>
          </p:cNvPr>
          <p:cNvGrpSpPr/>
          <p:nvPr/>
        </p:nvGrpSpPr>
        <p:grpSpPr>
          <a:xfrm>
            <a:off x="406251" y="1457538"/>
            <a:ext cx="5197545" cy="5112754"/>
            <a:chOff x="287144" y="1337319"/>
            <a:chExt cx="5457332" cy="54394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2E349F-520F-4434-80DA-A8473038392C}"/>
                </a:ext>
              </a:extLst>
            </p:cNvPr>
            <p:cNvSpPr/>
            <p:nvPr/>
          </p:nvSpPr>
          <p:spPr>
            <a:xfrm>
              <a:off x="287144" y="1730723"/>
              <a:ext cx="5378178" cy="50460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Thumbs up sign with solid fill">
              <a:extLst>
                <a:ext uri="{FF2B5EF4-FFF2-40B4-BE49-F238E27FC236}">
                  <a16:creationId xmlns:a16="http://schemas.microsoft.com/office/drawing/2014/main" id="{7D4361C5-BCC7-44C1-8BF0-61C13B4B3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6729" y="1337319"/>
              <a:ext cx="5247747" cy="5247747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E2E8B9-B249-4283-947D-7ACC193DF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18"/>
    </mc:Choice>
    <mc:Fallback xmlns="">
      <p:transition spd="slow" advTm="7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C3FE1E-0A7F-41BE-A568-1BF85E2E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94BA1-3525-4203-803A-D726839A7A72}"/>
              </a:ext>
            </a:extLst>
          </p:cNvPr>
          <p:cNvSpPr/>
          <p:nvPr/>
        </p:nvSpPr>
        <p:spPr>
          <a:xfrm>
            <a:off x="5992879" y="0"/>
            <a:ext cx="6199120" cy="6857999"/>
          </a:xfrm>
          <a:prstGeom prst="rect">
            <a:avLst/>
          </a:prstGeom>
          <a:solidFill>
            <a:srgbClr val="E68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36A8F-A5FE-4DA1-B0B2-4C5C6B69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9" y="512549"/>
            <a:ext cx="5714850" cy="1115622"/>
          </a:xfrm>
        </p:spPr>
        <p:txBody>
          <a:bodyPr>
            <a:noAutofit/>
          </a:bodyPr>
          <a:lstStyle/>
          <a:p>
            <a:r>
              <a:rPr lang="en-US" b="1" dirty="0"/>
              <a:t>When Do I Complete  </a:t>
            </a:r>
            <a:br>
              <a:rPr lang="en-US" b="1" dirty="0"/>
            </a:br>
            <a:r>
              <a:rPr lang="en-US" b="1" dirty="0"/>
              <a:t> a Referral Letter?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2E922C-7DB4-4C54-A3B2-200455048E3F}"/>
              </a:ext>
            </a:extLst>
          </p:cNvPr>
          <p:cNvGrpSpPr/>
          <p:nvPr/>
        </p:nvGrpSpPr>
        <p:grpSpPr>
          <a:xfrm>
            <a:off x="446948" y="1854436"/>
            <a:ext cx="5116151" cy="5234830"/>
            <a:chOff x="287144" y="1730723"/>
            <a:chExt cx="5384484" cy="5520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5BE902-4720-4A4A-BCF1-FC4938500AA1}"/>
                </a:ext>
              </a:extLst>
            </p:cNvPr>
            <p:cNvSpPr/>
            <p:nvPr/>
          </p:nvSpPr>
          <p:spPr>
            <a:xfrm>
              <a:off x="287144" y="1730723"/>
              <a:ext cx="5378178" cy="50460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Thumbs Down with solid fill">
              <a:extLst>
                <a:ext uri="{FF2B5EF4-FFF2-40B4-BE49-F238E27FC236}">
                  <a16:creationId xmlns:a16="http://schemas.microsoft.com/office/drawing/2014/main" id="{C4B29BB4-3A7B-418D-8C9D-9BDBAB1D3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>
            <a:xfrm>
              <a:off x="423881" y="2003890"/>
              <a:ext cx="5247747" cy="5247747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8EC70-23C6-4861-BBAD-3810E9360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358" y="1070360"/>
            <a:ext cx="5590162" cy="4717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Oral Intake: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Physician prescribes a </a:t>
            </a:r>
            <a:r>
              <a:rPr lang="en-US" b="1" dirty="0"/>
              <a:t>formula that WIC </a:t>
            </a:r>
            <a:br>
              <a:rPr lang="en-US" b="1" dirty="0"/>
            </a:br>
            <a:r>
              <a:rPr lang="en-US" b="1" dirty="0"/>
              <a:t> does not provide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800" b="1" dirty="0"/>
              <a:t>Tube Fed: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Individuals who are </a:t>
            </a:r>
            <a:r>
              <a:rPr lang="en-US" b="1" dirty="0"/>
              <a:t>100% tube fed, never </a:t>
            </a:r>
            <a:br>
              <a:rPr lang="en-US" b="1" dirty="0"/>
            </a:br>
            <a:r>
              <a:rPr lang="en-US" b="1" dirty="0"/>
              <a:t> certified on WIC</a:t>
            </a:r>
            <a:br>
              <a:rPr lang="en-US" b="1" dirty="0"/>
            </a:b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Participants who are </a:t>
            </a:r>
            <a:r>
              <a:rPr lang="en-US" b="1" dirty="0"/>
              <a:t>partially tube fed and </a:t>
            </a:r>
            <a:br>
              <a:rPr lang="en-US" b="1" dirty="0"/>
            </a:br>
            <a:r>
              <a:rPr lang="en-US" b="1" dirty="0"/>
              <a:t> WIC is providing all formula prescribed </a:t>
            </a:r>
            <a:r>
              <a:rPr lang="en-US" dirty="0"/>
              <a:t>by </a:t>
            </a:r>
            <a:br>
              <a:rPr lang="en-US" dirty="0"/>
            </a:br>
            <a:r>
              <a:rPr lang="en-US" dirty="0"/>
              <a:t> physician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93E8471-FF57-4E52-85AE-77F403428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18"/>
    </mc:Choice>
    <mc:Fallback xmlns="">
      <p:transition spd="slow" advTm="7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CCA3-2982-4D85-AB9F-CA01291E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86" y="805543"/>
            <a:ext cx="6669314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When determining if you have a formula overage, where and how would you identify the maximum amount of formula provided by WIC?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D1623-909E-404C-8DF0-359DA375D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8618" y="1313543"/>
            <a:ext cx="4563382" cy="56635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The Illinois WIC Food Package Tables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/>
              <a:t>(Addendum IL WIC PM SFD)</a:t>
            </a:r>
            <a:endParaRPr lang="en-US" dirty="0"/>
          </a:p>
          <a:p>
            <a:pPr algn="ctr"/>
            <a:endParaRPr lang="en-US" sz="14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br>
              <a:rPr lang="en-US" sz="2000" dirty="0"/>
            </a:br>
            <a:r>
              <a:rPr lang="en-US" sz="2000" dirty="0"/>
              <a:t>Find formula, take reconstituted </a:t>
            </a:r>
            <a:r>
              <a:rPr lang="en-US" sz="2000" dirty="0" err="1"/>
              <a:t>fl</a:t>
            </a:r>
            <a:r>
              <a:rPr lang="en-US" sz="2000" dirty="0"/>
              <a:t> oz per container and multiply based on how many containers are provided by WIC (monthly) </a:t>
            </a:r>
          </a:p>
        </p:txBody>
      </p:sp>
      <p:pic>
        <p:nvPicPr>
          <p:cNvPr id="6" name="Picture 5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65A80A75-3F73-489B-91B3-E7D61B6CF4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9000" l="20440" r="97802">
                        <a14:foregroundMark x1="61758" y1="15167" x2="52418" y2="4667"/>
                        <a14:foregroundMark x1="52418" y1="4667" x2="44396" y2="7333"/>
                        <a14:foregroundMark x1="44396" y1="7333" x2="42527" y2="10667"/>
                        <a14:foregroundMark x1="50549" y1="6667" x2="51429" y2="1667"/>
                        <a14:foregroundMark x1="37582" y1="97000" x2="92637" y2="92167"/>
                        <a14:foregroundMark x1="92637" y1="92167" x2="85165" y2="87500"/>
                        <a14:foregroundMark x1="85165" y1="87500" x2="81209" y2="87000"/>
                        <a14:foregroundMark x1="86813" y1="89167" x2="94615" y2="92333"/>
                        <a14:foregroundMark x1="94615" y1="92333" x2="34396" y2="94167"/>
                        <a14:foregroundMark x1="34396" y1="94167" x2="34835" y2="91833"/>
                        <a14:foregroundMark x1="87253" y1="88167" x2="97802" y2="99000"/>
                        <a14:foregroundMark x1="97802" y1="99000" x2="36923" y2="87500"/>
                        <a14:foregroundMark x1="36923" y1="87500" x2="37143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1989"/>
          <a:stretch/>
        </p:blipFill>
        <p:spPr>
          <a:xfrm>
            <a:off x="-630078" y="2812388"/>
            <a:ext cx="5400248" cy="40456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445413-7C03-4120-90D3-C42DFA4D967F}"/>
              </a:ext>
            </a:extLst>
          </p:cNvPr>
          <p:cNvGrpSpPr/>
          <p:nvPr/>
        </p:nvGrpSpPr>
        <p:grpSpPr>
          <a:xfrm>
            <a:off x="7713168" y="2330494"/>
            <a:ext cx="4385663" cy="2991884"/>
            <a:chOff x="7721600" y="2589164"/>
            <a:chExt cx="4385663" cy="2991884"/>
          </a:xfrm>
        </p:grpSpPr>
        <p:pic>
          <p:nvPicPr>
            <p:cNvPr id="15" name="Picture 14" descr="Table&#10;&#10;Description automatically generated">
              <a:extLst>
                <a:ext uri="{FF2B5EF4-FFF2-40B4-BE49-F238E27FC236}">
                  <a16:creationId xmlns:a16="http://schemas.microsoft.com/office/drawing/2014/main" id="{71F5EEE8-BFF6-45A1-85DC-37BBDC0C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600" y="2589164"/>
              <a:ext cx="4385663" cy="299188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4C1667-F203-4D39-B431-225A7059E79C}"/>
                </a:ext>
              </a:extLst>
            </p:cNvPr>
            <p:cNvSpPr/>
            <p:nvPr/>
          </p:nvSpPr>
          <p:spPr>
            <a:xfrm>
              <a:off x="9248503" y="2589164"/>
              <a:ext cx="434325" cy="29298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AC70232-9905-420D-8DC3-3007EC20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96" y="417009"/>
            <a:ext cx="4442531" cy="691433"/>
          </a:xfrm>
        </p:spPr>
        <p:txBody>
          <a:bodyPr/>
          <a:lstStyle/>
          <a:p>
            <a:r>
              <a:rPr lang="en-US" sz="4800" b="1" dirty="0"/>
              <a:t>Food for Thought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47813F-4470-4C44-853C-6822F563D2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71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68"/>
    </mc:Choice>
    <mc:Fallback>
      <p:transition spd="slow" advTm="8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2C69-BAE9-4878-9E60-5BDD7A90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2419"/>
            <a:ext cx="10772775" cy="1658198"/>
          </a:xfrm>
        </p:spPr>
        <p:txBody>
          <a:bodyPr/>
          <a:lstStyle/>
          <a:p>
            <a:r>
              <a:rPr lang="en-US" b="1" dirty="0"/>
              <a:t>Let’s take a closer look…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6C1E587-30E7-4E6A-AAC4-EA63C8ED7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7" y="1205177"/>
            <a:ext cx="4348221" cy="55213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FC400A-001F-49AE-9EFF-FFB3DFB13F0B}"/>
              </a:ext>
            </a:extLst>
          </p:cNvPr>
          <p:cNvGrpSpPr/>
          <p:nvPr/>
        </p:nvGrpSpPr>
        <p:grpSpPr>
          <a:xfrm>
            <a:off x="4783805" y="1341913"/>
            <a:ext cx="4348221" cy="3174845"/>
            <a:chOff x="7721600" y="2582338"/>
            <a:chExt cx="4385663" cy="2991884"/>
          </a:xfrm>
        </p:grpSpPr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88237275-AC80-4CA1-981D-C87A7A2AB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600" y="2582338"/>
              <a:ext cx="4385663" cy="29918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87F934-7820-4C5D-8A69-15CD9F96B2CE}"/>
                </a:ext>
              </a:extLst>
            </p:cNvPr>
            <p:cNvSpPr/>
            <p:nvPr/>
          </p:nvSpPr>
          <p:spPr>
            <a:xfrm>
              <a:off x="7793631" y="3364004"/>
              <a:ext cx="1856735" cy="1365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01A480-59EE-41E0-B740-F7F3E56C54C5}"/>
              </a:ext>
            </a:extLst>
          </p:cNvPr>
          <p:cNvGrpSpPr/>
          <p:nvPr/>
        </p:nvGrpSpPr>
        <p:grpSpPr>
          <a:xfrm>
            <a:off x="4776302" y="4712671"/>
            <a:ext cx="5681704" cy="1585924"/>
            <a:chOff x="4776302" y="4575935"/>
            <a:chExt cx="5681704" cy="1585924"/>
          </a:xfrm>
        </p:grpSpPr>
        <p:pic>
          <p:nvPicPr>
            <p:cNvPr id="12" name="Picture 11" descr="Table&#10;&#10;Description automatically generated">
              <a:extLst>
                <a:ext uri="{FF2B5EF4-FFF2-40B4-BE49-F238E27FC236}">
                  <a16:creationId xmlns:a16="http://schemas.microsoft.com/office/drawing/2014/main" id="{66C041D9-6E54-4158-9A99-92EC2A66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302" y="4575935"/>
              <a:ext cx="5681704" cy="158592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DA7ABF-FD64-4590-A4CD-3B9651B3562E}"/>
                </a:ext>
              </a:extLst>
            </p:cNvPr>
            <p:cNvSpPr/>
            <p:nvPr/>
          </p:nvSpPr>
          <p:spPr>
            <a:xfrm>
              <a:off x="4846674" y="5175198"/>
              <a:ext cx="2878724" cy="5590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E288B3F-1EA8-4C6C-A10B-3500088B0150}"/>
              </a:ext>
            </a:extLst>
          </p:cNvPr>
          <p:cNvSpPr txBox="1"/>
          <p:nvPr/>
        </p:nvSpPr>
        <p:spPr>
          <a:xfrm>
            <a:off x="9237626" y="841759"/>
            <a:ext cx="283758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 month Daisy needs 35oz/day </a:t>
            </a:r>
            <a:br>
              <a:rPr lang="en-US" b="1" dirty="0"/>
            </a:br>
            <a:r>
              <a:rPr lang="en-US" dirty="0"/>
              <a:t>(1,085 oz for January)</a:t>
            </a: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/>
              <a:t>1 container </a:t>
            </a:r>
            <a:r>
              <a:rPr lang="en-US" b="1" dirty="0" err="1"/>
              <a:t>Enfacare</a:t>
            </a:r>
            <a:r>
              <a:rPr lang="en-US" b="1" dirty="0"/>
              <a:t> = 87 oz</a:t>
            </a:r>
          </a:p>
          <a:p>
            <a:pPr algn="ctr"/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10 containers provided by WIC for the month</a:t>
            </a:r>
          </a:p>
          <a:p>
            <a:r>
              <a:rPr lang="en-US" b="1" dirty="0"/>
              <a:t>_______________________</a:t>
            </a:r>
          </a:p>
          <a:p>
            <a:pPr algn="r"/>
            <a:r>
              <a:rPr lang="en-US" sz="1800" b="1" kern="1200" dirty="0">
                <a:solidFill>
                  <a:srgbClr val="FF0000"/>
                </a:solidFill>
              </a:rPr>
              <a:t>870 </a:t>
            </a:r>
            <a:r>
              <a:rPr lang="en-US" sz="1800" b="1" kern="1200" dirty="0" err="1">
                <a:solidFill>
                  <a:srgbClr val="FF0000"/>
                </a:solidFill>
              </a:rPr>
              <a:t>fl</a:t>
            </a:r>
            <a:r>
              <a:rPr lang="en-US" sz="1800" b="1" kern="1200" dirty="0">
                <a:solidFill>
                  <a:srgbClr val="FF0000"/>
                </a:solidFill>
              </a:rPr>
              <a:t> oz/month 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provided by WIC</a:t>
            </a:r>
            <a:endParaRPr lang="en-US" sz="1800" b="1" kern="1200" dirty="0">
              <a:solidFill>
                <a:srgbClr val="FF0000"/>
              </a:solidFill>
            </a:endParaRPr>
          </a:p>
          <a:p>
            <a:pPr algn="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215 oz of </a:t>
            </a:r>
            <a:r>
              <a:rPr lang="en-US" b="1" dirty="0" err="1">
                <a:solidFill>
                  <a:srgbClr val="FF0000"/>
                </a:solidFill>
              </a:rPr>
              <a:t>Enfacare</a:t>
            </a:r>
            <a:r>
              <a:rPr lang="en-US" b="1" dirty="0">
                <a:solidFill>
                  <a:srgbClr val="FF0000"/>
                </a:solidFill>
              </a:rPr>
              <a:t> Powder is still needed for the month</a:t>
            </a:r>
          </a:p>
          <a:p>
            <a:pPr algn="ctr"/>
            <a:r>
              <a:rPr lang="en-US" sz="2400" b="1" kern="1200" dirty="0">
                <a:solidFill>
                  <a:srgbClr val="FF0000"/>
                </a:solidFill>
              </a:rPr>
              <a:t>This is an overage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B8D1B81-8AEC-4473-8939-2654AC2BB6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98"/>
    </mc:Choice>
    <mc:Fallback>
      <p:transition spd="slow" advTm="8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51CB-BF57-45D6-B07E-0F943DCB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96" y="417009"/>
            <a:ext cx="4442531" cy="691433"/>
          </a:xfrm>
        </p:spPr>
        <p:txBody>
          <a:bodyPr/>
          <a:lstStyle/>
          <a:p>
            <a:r>
              <a:rPr lang="en-US" sz="4800" b="1" dirty="0"/>
              <a:t>Food for Thought</a:t>
            </a:r>
          </a:p>
        </p:txBody>
      </p:sp>
      <p:pic>
        <p:nvPicPr>
          <p:cNvPr id="7" name="Picture 6" descr="A child holding a straw&#10;&#10;Description automatically generated with low confidence">
            <a:extLst>
              <a:ext uri="{FF2B5EF4-FFF2-40B4-BE49-F238E27FC236}">
                <a16:creationId xmlns:a16="http://schemas.microsoft.com/office/drawing/2014/main" id="{21FE6681-28C9-4212-8873-90D742A26A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8612"/>
          <a:stretch/>
        </p:blipFill>
        <p:spPr>
          <a:xfrm>
            <a:off x="1251486" y="1821116"/>
            <a:ext cx="6332655" cy="50377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CCA3-2982-4D85-AB9F-CA01291E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86" y="805543"/>
            <a:ext cx="6669314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Can a WIC participant remain on the WIC program, if they are receiving assistance from DME?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D1623-909E-404C-8DF0-359DA375D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0457" y="1698109"/>
            <a:ext cx="4151086" cy="503770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A Participant/Household may choose to remain on WIC when working with DME, however they will not be issued more formula benefits than are prescribed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Might be easier on Household: time, money, transport not to come to WIC until needed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869CA-4C70-4E75-8BFC-F6EA1BC14816}"/>
              </a:ext>
            </a:extLst>
          </p:cNvPr>
          <p:cNvSpPr txBox="1"/>
          <p:nvPr/>
        </p:nvSpPr>
        <p:spPr>
          <a:xfrm>
            <a:off x="9085917" y="6626994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www.vorpalina.com/2016/06/13/victimismocronic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4AB0A5-4DEB-42DF-91BB-092C2968C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6"/>
    </mc:Choice>
    <mc:Fallback xmlns="">
      <p:transition spd="slow" advTm="5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DD98-D7BA-4FDD-9350-9A681027D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9507"/>
            <a:ext cx="10772775" cy="1658198"/>
          </a:xfrm>
        </p:spPr>
        <p:txBody>
          <a:bodyPr/>
          <a:lstStyle/>
          <a:p>
            <a:r>
              <a:rPr lang="en-US" b="1" dirty="0"/>
              <a:t>Let’s take a closer look…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25188B-5A42-447F-AD6F-3A8E9B3D380C}"/>
              </a:ext>
            </a:extLst>
          </p:cNvPr>
          <p:cNvSpPr/>
          <p:nvPr/>
        </p:nvSpPr>
        <p:spPr>
          <a:xfrm>
            <a:off x="657224" y="1323841"/>
            <a:ext cx="4836696" cy="5264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BCC4-AA54-45E2-B227-FAC5F3B59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480" y="1455132"/>
            <a:ext cx="4663440" cy="110438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Partial tube fed/oral </a:t>
            </a:r>
            <a:br>
              <a:rPr lang="en-US" b="1" dirty="0"/>
            </a:br>
            <a:r>
              <a:rPr lang="en-US" b="1" dirty="0"/>
              <a:t>on a non-WIC formula, where foods are taken by mouth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95F22-1257-49B5-90B3-B0AB65E62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" y="2753083"/>
            <a:ext cx="4663440" cy="3989549"/>
          </a:xfrm>
        </p:spPr>
        <p:txBody>
          <a:bodyPr>
            <a:normAutofit lnSpcReduction="10000"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4400" b="1" dirty="0"/>
          </a:p>
          <a:p>
            <a:endParaRPr lang="en-US" b="1" dirty="0"/>
          </a:p>
          <a:p>
            <a:pPr algn="ctr"/>
            <a:r>
              <a:rPr lang="en-US" b="1" dirty="0"/>
              <a:t>Foods may be provided, if the family chooses to stay on WIC and continue their appointments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A41972-398B-4E11-A3ED-893C83A82468}"/>
              </a:ext>
            </a:extLst>
          </p:cNvPr>
          <p:cNvSpPr/>
          <p:nvPr/>
        </p:nvSpPr>
        <p:spPr>
          <a:xfrm>
            <a:off x="6527553" y="1320971"/>
            <a:ext cx="4836696" cy="5264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1E48C7-29EB-449A-AD8D-F612D2671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59" y="1646137"/>
            <a:ext cx="4663440" cy="72237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100% tube fed/npo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EA69BC-93EC-4889-9BD1-E2766C2CC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59" y="3152641"/>
            <a:ext cx="4663440" cy="3299433"/>
          </a:xfrm>
        </p:spPr>
        <p:txBody>
          <a:bodyPr>
            <a:normAutofit lnSpcReduction="10000"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algn="ctr"/>
            <a:r>
              <a:rPr lang="en-US" b="1" dirty="0"/>
              <a:t>Contact WIC when oral feedings resume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036038-E16D-41A7-A1E6-BC767D4E3B92}"/>
              </a:ext>
            </a:extLst>
          </p:cNvPr>
          <p:cNvGrpSpPr/>
          <p:nvPr/>
        </p:nvGrpSpPr>
        <p:grpSpPr>
          <a:xfrm>
            <a:off x="7834964" y="2569515"/>
            <a:ext cx="2526630" cy="2535431"/>
            <a:chOff x="7731095" y="2583498"/>
            <a:chExt cx="2526630" cy="253543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17CA5A-8E55-4F2E-A53F-14A394D2D8C4}"/>
                </a:ext>
              </a:extLst>
            </p:cNvPr>
            <p:cNvSpPr/>
            <p:nvPr/>
          </p:nvSpPr>
          <p:spPr>
            <a:xfrm>
              <a:off x="7731095" y="2583498"/>
              <a:ext cx="2526630" cy="2535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IV with solid fill">
              <a:extLst>
                <a:ext uri="{FF2B5EF4-FFF2-40B4-BE49-F238E27FC236}">
                  <a16:creationId xmlns:a16="http://schemas.microsoft.com/office/drawing/2014/main" id="{4F2B5555-1321-44AF-BC64-DBE618091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04985" y="2872127"/>
              <a:ext cx="2032759" cy="203276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9F73CB-49C5-4F1F-A712-D5E13AAD2C08}"/>
              </a:ext>
            </a:extLst>
          </p:cNvPr>
          <p:cNvGrpSpPr/>
          <p:nvPr/>
        </p:nvGrpSpPr>
        <p:grpSpPr>
          <a:xfrm>
            <a:off x="1934275" y="2711688"/>
            <a:ext cx="2526630" cy="2535431"/>
            <a:chOff x="1934275" y="2583499"/>
            <a:chExt cx="2526630" cy="253543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E0EA78-7590-43A4-8382-BC2578A6C198}"/>
                </a:ext>
              </a:extLst>
            </p:cNvPr>
            <p:cNvSpPr/>
            <p:nvPr/>
          </p:nvSpPr>
          <p:spPr>
            <a:xfrm>
              <a:off x="1934275" y="2583499"/>
              <a:ext cx="2526630" cy="2535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D6CBC51-2A31-4DCB-985C-94DE779A7CD0}"/>
                </a:ext>
              </a:extLst>
            </p:cNvPr>
            <p:cNvGrpSpPr/>
            <p:nvPr/>
          </p:nvGrpSpPr>
          <p:grpSpPr>
            <a:xfrm>
              <a:off x="2156399" y="2848174"/>
              <a:ext cx="2011602" cy="1954183"/>
              <a:chOff x="4862557" y="3152641"/>
              <a:chExt cx="2011602" cy="1954183"/>
            </a:xfrm>
          </p:grpSpPr>
          <p:pic>
            <p:nvPicPr>
              <p:cNvPr id="11" name="Graphic 10" descr="Grocery bag with solid fill">
                <a:extLst>
                  <a:ext uri="{FF2B5EF4-FFF2-40B4-BE49-F238E27FC236}">
                    <a16:creationId xmlns:a16="http://schemas.microsoft.com/office/drawing/2014/main" id="{B206C50B-43E7-4042-83B2-E2D69ABC6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862557" y="3152641"/>
                <a:ext cx="1954183" cy="1954183"/>
              </a:xfrm>
              <a:prstGeom prst="rect">
                <a:avLst/>
              </a:prstGeom>
            </p:spPr>
          </p:pic>
          <p:pic>
            <p:nvPicPr>
              <p:cNvPr id="13" name="Graphic 12" descr="Baby bottle with solid fill">
                <a:extLst>
                  <a:ext uri="{FF2B5EF4-FFF2-40B4-BE49-F238E27FC236}">
                    <a16:creationId xmlns:a16="http://schemas.microsoft.com/office/drawing/2014/main" id="{DB87A77A-00ED-473A-B44C-A77203DE9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0360905">
                <a:off x="5959759" y="4145378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2583DED-AC0C-4AE1-BDB0-A95421D79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7"/>
    </mc:Choice>
    <mc:Fallback xmlns="">
      <p:transition spd="slow" advTm="6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8.5|12.9|13.4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1845</TotalTime>
  <Words>838</Words>
  <Application>Microsoft Office PowerPoint</Application>
  <PresentationFormat>Widescreen</PresentationFormat>
  <Paragraphs>121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Metropolitan</vt:lpstr>
      <vt:lpstr>Explanation of WIC Foods Benefits Letter</vt:lpstr>
      <vt:lpstr>Collaborating to Assist  WIC Families</vt:lpstr>
      <vt:lpstr>NPS: Explanation of WIC Foods Benefits Letter</vt:lpstr>
      <vt:lpstr>When Do I Complete    a Referral Letter?</vt:lpstr>
      <vt:lpstr>When Do I Complete    a Referral Letter?</vt:lpstr>
      <vt:lpstr>Food for Thought</vt:lpstr>
      <vt:lpstr>Let’s take a closer look…</vt:lpstr>
      <vt:lpstr>Food for Thought</vt:lpstr>
      <vt:lpstr>Let’s take a closer look…</vt:lpstr>
      <vt:lpstr>PowerPoint Presentation</vt:lpstr>
      <vt:lpstr>Let’s take a closer look…</vt:lpstr>
      <vt:lpstr>Knowledge Check</vt:lpstr>
      <vt:lpstr>Let’s take a closer look…</vt:lpstr>
      <vt:lpstr>Possible Resources if Denied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Gadomski, Jessica</dc:creator>
  <cp:lastModifiedBy>Gadomski, Jessica</cp:lastModifiedBy>
  <cp:revision>99</cp:revision>
  <dcterms:created xsi:type="dcterms:W3CDTF">2022-12-21T15:11:07Z</dcterms:created>
  <dcterms:modified xsi:type="dcterms:W3CDTF">2023-01-17T15:00:22Z</dcterms:modified>
</cp:coreProperties>
</file>