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sldIdLst>
    <p:sldId id="256" r:id="rId2"/>
    <p:sldId id="281" r:id="rId3"/>
    <p:sldId id="283" r:id="rId4"/>
    <p:sldId id="257" r:id="rId5"/>
    <p:sldId id="273" r:id="rId6"/>
    <p:sldId id="259" r:id="rId7"/>
    <p:sldId id="288" r:id="rId8"/>
    <p:sldId id="289" r:id="rId9"/>
    <p:sldId id="263" r:id="rId10"/>
    <p:sldId id="261" r:id="rId11"/>
    <p:sldId id="292" r:id="rId12"/>
    <p:sldId id="284" r:id="rId13"/>
    <p:sldId id="285" r:id="rId14"/>
    <p:sldId id="262" r:id="rId15"/>
    <p:sldId id="267" r:id="rId16"/>
    <p:sldId id="266" r:id="rId17"/>
    <p:sldId id="264" r:id="rId18"/>
    <p:sldId id="265" r:id="rId19"/>
    <p:sldId id="268" r:id="rId20"/>
    <p:sldId id="272" r:id="rId21"/>
    <p:sldId id="271" r:id="rId22"/>
    <p:sldId id="260" r:id="rId23"/>
    <p:sldId id="286" r:id="rId24"/>
    <p:sldId id="287" r:id="rId25"/>
    <p:sldId id="294" r:id="rId26"/>
    <p:sldId id="274" r:id="rId27"/>
    <p:sldId id="293" r:id="rId28"/>
    <p:sldId id="276" r:id="rId29"/>
    <p:sldId id="290" r:id="rId30"/>
    <p:sldId id="291" r:id="rId31"/>
    <p:sldId id="275" r:id="rId32"/>
    <p:sldId id="279" r:id="rId33"/>
    <p:sldId id="277" r:id="rId34"/>
    <p:sldId id="280" r:id="rId35"/>
    <p:sldId id="295" r:id="rId36"/>
    <p:sldId id="282" r:id="rId37"/>
    <p:sldId id="29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76252" autoAdjust="0"/>
  </p:normalViewPr>
  <p:slideViewPr>
    <p:cSldViewPr snapToGrid="0">
      <p:cViewPr varScale="1">
        <p:scale>
          <a:sx n="85" d="100"/>
          <a:sy n="85" d="100"/>
        </p:scale>
        <p:origin x="14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icworks.fns.usda.gov/resources/infant-nutrition-and-feeding-guide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icworks.fns.usda.gov/resources/infant-nutrition-and-feeding-guid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2ABC1B-5E2A-4727-B2F5-D370236C317B}" type="doc">
      <dgm:prSet loTypeId="urn:microsoft.com/office/officeart/2005/8/layout/process4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72D311C-7751-4E53-9BA1-FC1041BB8A59}">
      <dgm:prSet/>
      <dgm:spPr/>
      <dgm:t>
        <a:bodyPr/>
        <a:lstStyle/>
        <a:p>
          <a:r>
            <a:rPr lang="en-US"/>
            <a:t>Where to find it</a:t>
          </a:r>
        </a:p>
      </dgm:t>
    </dgm:pt>
    <dgm:pt modelId="{733FCBB1-C79D-4044-AABE-97C74A6A9A01}" type="parTrans" cxnId="{DB13B009-1C58-436E-AB1A-64A11BC57022}">
      <dgm:prSet/>
      <dgm:spPr/>
      <dgm:t>
        <a:bodyPr/>
        <a:lstStyle/>
        <a:p>
          <a:endParaRPr lang="en-US"/>
        </a:p>
      </dgm:t>
    </dgm:pt>
    <dgm:pt modelId="{B54DA9A0-8B90-4948-A8E5-2B9400A68F04}" type="sibTrans" cxnId="{DB13B009-1C58-436E-AB1A-64A11BC57022}">
      <dgm:prSet/>
      <dgm:spPr/>
      <dgm:t>
        <a:bodyPr/>
        <a:lstStyle/>
        <a:p>
          <a:endParaRPr lang="en-US"/>
        </a:p>
      </dgm:t>
    </dgm:pt>
    <dgm:pt modelId="{743D0A58-7B55-4A0E-9EB9-6B0F4E56274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https://wicworks.fns.usda.gov/resources/infant-nutrition-and-feeding-guide</a:t>
          </a:r>
          <a:r>
            <a:rPr lang="en-US" dirty="0">
              <a:solidFill>
                <a:schemeClr val="bg1"/>
              </a:solidFill>
            </a:rPr>
            <a:t> </a:t>
          </a:r>
        </a:p>
      </dgm:t>
    </dgm:pt>
    <dgm:pt modelId="{2B59C575-FAF5-4E32-B8B0-9AE71291E0B6}" type="parTrans" cxnId="{4249E3C0-B7DF-4223-B23D-F8743FB24F84}">
      <dgm:prSet/>
      <dgm:spPr/>
      <dgm:t>
        <a:bodyPr/>
        <a:lstStyle/>
        <a:p>
          <a:endParaRPr lang="en-US"/>
        </a:p>
      </dgm:t>
    </dgm:pt>
    <dgm:pt modelId="{5802E533-25C2-449C-B8D0-5C399FA0A259}" type="sibTrans" cxnId="{4249E3C0-B7DF-4223-B23D-F8743FB24F84}">
      <dgm:prSet/>
      <dgm:spPr/>
      <dgm:t>
        <a:bodyPr/>
        <a:lstStyle/>
        <a:p>
          <a:endParaRPr lang="en-US"/>
        </a:p>
      </dgm:t>
    </dgm:pt>
    <dgm:pt modelId="{5C3EC617-CB25-470F-A198-FE8D0A498D9C}" type="pres">
      <dgm:prSet presAssocID="{C72ABC1B-5E2A-4727-B2F5-D370236C317B}" presName="Name0" presStyleCnt="0">
        <dgm:presLayoutVars>
          <dgm:dir/>
          <dgm:animLvl val="lvl"/>
          <dgm:resizeHandles val="exact"/>
        </dgm:presLayoutVars>
      </dgm:prSet>
      <dgm:spPr/>
    </dgm:pt>
    <dgm:pt modelId="{01766CDF-1BF5-4092-BCBF-04F5DA7362B0}" type="pres">
      <dgm:prSet presAssocID="{743D0A58-7B55-4A0E-9EB9-6B0F4E56274C}" presName="boxAndChildren" presStyleCnt="0"/>
      <dgm:spPr/>
    </dgm:pt>
    <dgm:pt modelId="{6ACB1076-5A24-4D3D-81C3-83A7598EF786}" type="pres">
      <dgm:prSet presAssocID="{743D0A58-7B55-4A0E-9EB9-6B0F4E56274C}" presName="parentTextBox" presStyleLbl="node1" presStyleIdx="0" presStyleCnt="2"/>
      <dgm:spPr/>
    </dgm:pt>
    <dgm:pt modelId="{8192AD86-3B11-4330-BEB1-59974C29F8F6}" type="pres">
      <dgm:prSet presAssocID="{B54DA9A0-8B90-4948-A8E5-2B9400A68F04}" presName="sp" presStyleCnt="0"/>
      <dgm:spPr/>
    </dgm:pt>
    <dgm:pt modelId="{8683E035-60AE-4441-B32F-29FDD8DE1F2B}" type="pres">
      <dgm:prSet presAssocID="{072D311C-7751-4E53-9BA1-FC1041BB8A59}" presName="arrowAndChildren" presStyleCnt="0"/>
      <dgm:spPr/>
    </dgm:pt>
    <dgm:pt modelId="{2BB83CB7-1B07-49C9-A686-D0E91D6ACEDA}" type="pres">
      <dgm:prSet presAssocID="{072D311C-7751-4E53-9BA1-FC1041BB8A59}" presName="parentTextArrow" presStyleLbl="node1" presStyleIdx="1" presStyleCnt="2"/>
      <dgm:spPr/>
    </dgm:pt>
  </dgm:ptLst>
  <dgm:cxnLst>
    <dgm:cxn modelId="{DB13B009-1C58-436E-AB1A-64A11BC57022}" srcId="{C72ABC1B-5E2A-4727-B2F5-D370236C317B}" destId="{072D311C-7751-4E53-9BA1-FC1041BB8A59}" srcOrd="0" destOrd="0" parTransId="{733FCBB1-C79D-4044-AABE-97C74A6A9A01}" sibTransId="{B54DA9A0-8B90-4948-A8E5-2B9400A68F04}"/>
    <dgm:cxn modelId="{C1BD950C-84B5-4134-8A0F-69B8526194F5}" type="presOf" srcId="{072D311C-7751-4E53-9BA1-FC1041BB8A59}" destId="{2BB83CB7-1B07-49C9-A686-D0E91D6ACEDA}" srcOrd="0" destOrd="0" presId="urn:microsoft.com/office/officeart/2005/8/layout/process4"/>
    <dgm:cxn modelId="{A111F157-3654-477F-8175-A36FA693B274}" type="presOf" srcId="{C72ABC1B-5E2A-4727-B2F5-D370236C317B}" destId="{5C3EC617-CB25-470F-A198-FE8D0A498D9C}" srcOrd="0" destOrd="0" presId="urn:microsoft.com/office/officeart/2005/8/layout/process4"/>
    <dgm:cxn modelId="{AF2D7CA5-9D12-4C8F-AF9C-7C99AEB06B08}" type="presOf" srcId="{743D0A58-7B55-4A0E-9EB9-6B0F4E56274C}" destId="{6ACB1076-5A24-4D3D-81C3-83A7598EF786}" srcOrd="0" destOrd="0" presId="urn:microsoft.com/office/officeart/2005/8/layout/process4"/>
    <dgm:cxn modelId="{4249E3C0-B7DF-4223-B23D-F8743FB24F84}" srcId="{C72ABC1B-5E2A-4727-B2F5-D370236C317B}" destId="{743D0A58-7B55-4A0E-9EB9-6B0F4E56274C}" srcOrd="1" destOrd="0" parTransId="{2B59C575-FAF5-4E32-B8B0-9AE71291E0B6}" sibTransId="{5802E533-25C2-449C-B8D0-5C399FA0A259}"/>
    <dgm:cxn modelId="{79734D0E-6AB6-466E-926E-1ABA30438E3F}" type="presParOf" srcId="{5C3EC617-CB25-470F-A198-FE8D0A498D9C}" destId="{01766CDF-1BF5-4092-BCBF-04F5DA7362B0}" srcOrd="0" destOrd="0" presId="urn:microsoft.com/office/officeart/2005/8/layout/process4"/>
    <dgm:cxn modelId="{73DF018F-54EC-420A-A590-E9ADFD7A40E1}" type="presParOf" srcId="{01766CDF-1BF5-4092-BCBF-04F5DA7362B0}" destId="{6ACB1076-5A24-4D3D-81C3-83A7598EF786}" srcOrd="0" destOrd="0" presId="urn:microsoft.com/office/officeart/2005/8/layout/process4"/>
    <dgm:cxn modelId="{6E0983FF-615E-4204-BF14-6571C1E2D07C}" type="presParOf" srcId="{5C3EC617-CB25-470F-A198-FE8D0A498D9C}" destId="{8192AD86-3B11-4330-BEB1-59974C29F8F6}" srcOrd="1" destOrd="0" presId="urn:microsoft.com/office/officeart/2005/8/layout/process4"/>
    <dgm:cxn modelId="{17521559-A614-493C-818E-1FD7DFC922BF}" type="presParOf" srcId="{5C3EC617-CB25-470F-A198-FE8D0A498D9C}" destId="{8683E035-60AE-4441-B32F-29FDD8DE1F2B}" srcOrd="2" destOrd="0" presId="urn:microsoft.com/office/officeart/2005/8/layout/process4"/>
    <dgm:cxn modelId="{BC30ACE2-5414-4E71-B01A-8AAB7E1C8F17}" type="presParOf" srcId="{8683E035-60AE-4441-B32F-29FDD8DE1F2B}" destId="{2BB83CB7-1B07-49C9-A686-D0E91D6ACED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191DCE-BC08-410F-A01C-52440EC1A42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A54D9-1833-4402-ADBB-B4DCA8CE034F}">
      <dgm:prSet/>
      <dgm:spPr/>
      <dgm:t>
        <a:bodyPr/>
        <a:lstStyle/>
        <a:p>
          <a:r>
            <a:rPr lang="en-US" dirty="0"/>
            <a:t>Added newly discovered deficiencies of Vitamin E, Vitamin K, Vitamin B1 (thiamin), Vitamin B3 (niacin), Vitamin B9 (folate), and Zinc</a:t>
          </a:r>
        </a:p>
      </dgm:t>
    </dgm:pt>
    <dgm:pt modelId="{4F52A186-BED4-41E7-ABD1-38C720B71CD2}" type="parTrans" cxnId="{69F355C3-FC75-4BB3-B011-8F60EB80F9E7}">
      <dgm:prSet/>
      <dgm:spPr/>
      <dgm:t>
        <a:bodyPr/>
        <a:lstStyle/>
        <a:p>
          <a:endParaRPr lang="en-US"/>
        </a:p>
      </dgm:t>
    </dgm:pt>
    <dgm:pt modelId="{E6387E79-26B8-4103-9005-B1E71FD049A5}" type="sibTrans" cxnId="{69F355C3-FC75-4BB3-B011-8F60EB80F9E7}">
      <dgm:prSet/>
      <dgm:spPr/>
      <dgm:t>
        <a:bodyPr/>
        <a:lstStyle/>
        <a:p>
          <a:endParaRPr lang="en-US"/>
        </a:p>
      </dgm:t>
    </dgm:pt>
    <dgm:pt modelId="{25F4688E-9353-4E95-800F-75CA73226238}">
      <dgm:prSet/>
      <dgm:spPr/>
      <dgm:t>
        <a:bodyPr/>
        <a:lstStyle/>
        <a:p>
          <a:r>
            <a:rPr lang="en-US"/>
            <a:t>Vitamin B12 helps to convert folate to its active form</a:t>
          </a:r>
        </a:p>
      </dgm:t>
    </dgm:pt>
    <dgm:pt modelId="{7172FDC4-8940-4159-9542-91D2AD8A6407}" type="parTrans" cxnId="{5D02DAC7-D4C9-4564-BA9E-CB017CEE7C86}">
      <dgm:prSet/>
      <dgm:spPr/>
      <dgm:t>
        <a:bodyPr/>
        <a:lstStyle/>
        <a:p>
          <a:endParaRPr lang="en-US"/>
        </a:p>
      </dgm:t>
    </dgm:pt>
    <dgm:pt modelId="{26732CEB-81E7-432B-9DC3-4CDDA2D695A2}" type="sibTrans" cxnId="{5D02DAC7-D4C9-4564-BA9E-CB017CEE7C86}">
      <dgm:prSet/>
      <dgm:spPr/>
      <dgm:t>
        <a:bodyPr/>
        <a:lstStyle/>
        <a:p>
          <a:endParaRPr lang="en-US"/>
        </a:p>
      </dgm:t>
    </dgm:pt>
    <dgm:pt modelId="{BCB33B04-3146-4643-9F1F-2B9F4F7A5A60}">
      <dgm:prSet/>
      <dgm:spPr/>
      <dgm:t>
        <a:bodyPr/>
        <a:lstStyle/>
        <a:p>
          <a:r>
            <a:rPr lang="en-US" dirty="0"/>
            <a:t>Current recommendations added on vitamin and mineral supplements</a:t>
          </a:r>
        </a:p>
      </dgm:t>
    </dgm:pt>
    <dgm:pt modelId="{63BD1129-CF59-44BD-886D-C4EEF06CD3D9}" type="parTrans" cxnId="{B81E638C-84C7-44DF-B41E-4E75DA9C9577}">
      <dgm:prSet/>
      <dgm:spPr/>
      <dgm:t>
        <a:bodyPr/>
        <a:lstStyle/>
        <a:p>
          <a:endParaRPr lang="en-US"/>
        </a:p>
      </dgm:t>
    </dgm:pt>
    <dgm:pt modelId="{D2C852BF-B8DA-408C-A556-6416C61ED28C}" type="sibTrans" cxnId="{B81E638C-84C7-44DF-B41E-4E75DA9C9577}">
      <dgm:prSet/>
      <dgm:spPr/>
      <dgm:t>
        <a:bodyPr/>
        <a:lstStyle/>
        <a:p>
          <a:endParaRPr lang="en-US"/>
        </a:p>
      </dgm:t>
    </dgm:pt>
    <dgm:pt modelId="{EFE05D0B-E82B-4B38-B538-49A708608C54}">
      <dgm:prSet/>
      <dgm:spPr/>
      <dgm:t>
        <a:bodyPr/>
        <a:lstStyle/>
        <a:p>
          <a:r>
            <a:rPr lang="en-US" dirty="0"/>
            <a:t>Shopping List added with specific food sources rich in various vitamins and minerals</a:t>
          </a:r>
        </a:p>
      </dgm:t>
    </dgm:pt>
    <dgm:pt modelId="{62690AFA-5A0A-4CD8-B99A-308B06B8E9AB}" type="parTrans" cxnId="{CB0E1B79-D4C0-4B0B-8553-5526DE3EB35B}">
      <dgm:prSet/>
      <dgm:spPr/>
      <dgm:t>
        <a:bodyPr/>
        <a:lstStyle/>
        <a:p>
          <a:endParaRPr lang="en-US"/>
        </a:p>
      </dgm:t>
    </dgm:pt>
    <dgm:pt modelId="{D21CF7EA-0370-4AE6-A4EF-B864876A3CE4}" type="sibTrans" cxnId="{CB0E1B79-D4C0-4B0B-8553-5526DE3EB35B}">
      <dgm:prSet/>
      <dgm:spPr/>
      <dgm:t>
        <a:bodyPr/>
        <a:lstStyle/>
        <a:p>
          <a:endParaRPr lang="en-US"/>
        </a:p>
      </dgm:t>
    </dgm:pt>
    <dgm:pt modelId="{CEC4A0D5-CDE4-4222-9871-FD78E733A379}" type="pres">
      <dgm:prSet presAssocID="{43191DCE-BC08-410F-A01C-52440EC1A42C}" presName="vert0" presStyleCnt="0">
        <dgm:presLayoutVars>
          <dgm:dir/>
          <dgm:animOne val="branch"/>
          <dgm:animLvl val="lvl"/>
        </dgm:presLayoutVars>
      </dgm:prSet>
      <dgm:spPr/>
    </dgm:pt>
    <dgm:pt modelId="{9A8F4BEF-FA52-4FC7-AC92-C2362F9048B9}" type="pres">
      <dgm:prSet presAssocID="{EE0A54D9-1833-4402-ADBB-B4DCA8CE034F}" presName="thickLine" presStyleLbl="alignNode1" presStyleIdx="0" presStyleCnt="4"/>
      <dgm:spPr/>
    </dgm:pt>
    <dgm:pt modelId="{B17D2736-F8F6-499B-AEC7-3A9767ED5379}" type="pres">
      <dgm:prSet presAssocID="{EE0A54D9-1833-4402-ADBB-B4DCA8CE034F}" presName="horz1" presStyleCnt="0"/>
      <dgm:spPr/>
    </dgm:pt>
    <dgm:pt modelId="{9735A7AA-BBB1-4045-8CA5-F2149A258E9B}" type="pres">
      <dgm:prSet presAssocID="{EE0A54D9-1833-4402-ADBB-B4DCA8CE034F}" presName="tx1" presStyleLbl="revTx" presStyleIdx="0" presStyleCnt="4"/>
      <dgm:spPr/>
    </dgm:pt>
    <dgm:pt modelId="{EFA580C5-0F5C-4B32-BBAD-7B13FE5204D9}" type="pres">
      <dgm:prSet presAssocID="{EE0A54D9-1833-4402-ADBB-B4DCA8CE034F}" presName="vert1" presStyleCnt="0"/>
      <dgm:spPr/>
    </dgm:pt>
    <dgm:pt modelId="{2FADA9CA-742A-4EA5-90ED-6F9A498CE651}" type="pres">
      <dgm:prSet presAssocID="{25F4688E-9353-4E95-800F-75CA73226238}" presName="thickLine" presStyleLbl="alignNode1" presStyleIdx="1" presStyleCnt="4"/>
      <dgm:spPr/>
    </dgm:pt>
    <dgm:pt modelId="{9747B75D-DE40-4B1D-B477-B7C871282AD5}" type="pres">
      <dgm:prSet presAssocID="{25F4688E-9353-4E95-800F-75CA73226238}" presName="horz1" presStyleCnt="0"/>
      <dgm:spPr/>
    </dgm:pt>
    <dgm:pt modelId="{F7510449-FFD1-41C5-95F7-F1E72DCAF9E8}" type="pres">
      <dgm:prSet presAssocID="{25F4688E-9353-4E95-800F-75CA73226238}" presName="tx1" presStyleLbl="revTx" presStyleIdx="1" presStyleCnt="4"/>
      <dgm:spPr/>
    </dgm:pt>
    <dgm:pt modelId="{591D7C13-4A93-46EF-A8FA-DC3CFF4A7593}" type="pres">
      <dgm:prSet presAssocID="{25F4688E-9353-4E95-800F-75CA73226238}" presName="vert1" presStyleCnt="0"/>
      <dgm:spPr/>
    </dgm:pt>
    <dgm:pt modelId="{C7B4F39E-FA14-4265-8F7D-3040EB34B038}" type="pres">
      <dgm:prSet presAssocID="{BCB33B04-3146-4643-9F1F-2B9F4F7A5A60}" presName="thickLine" presStyleLbl="alignNode1" presStyleIdx="2" presStyleCnt="4"/>
      <dgm:spPr/>
    </dgm:pt>
    <dgm:pt modelId="{E281EBD7-5752-440E-B748-865FEF54DDC5}" type="pres">
      <dgm:prSet presAssocID="{BCB33B04-3146-4643-9F1F-2B9F4F7A5A60}" presName="horz1" presStyleCnt="0"/>
      <dgm:spPr/>
    </dgm:pt>
    <dgm:pt modelId="{53CB9900-1CC5-4DAF-9FAC-C346DB2DC252}" type="pres">
      <dgm:prSet presAssocID="{BCB33B04-3146-4643-9F1F-2B9F4F7A5A60}" presName="tx1" presStyleLbl="revTx" presStyleIdx="2" presStyleCnt="4"/>
      <dgm:spPr/>
    </dgm:pt>
    <dgm:pt modelId="{CB47ED54-983B-4115-99A9-15AC37C8A038}" type="pres">
      <dgm:prSet presAssocID="{BCB33B04-3146-4643-9F1F-2B9F4F7A5A60}" presName="vert1" presStyleCnt="0"/>
      <dgm:spPr/>
    </dgm:pt>
    <dgm:pt modelId="{F6EA18D4-0DE4-4E9B-A0CE-B3E34BD1981D}" type="pres">
      <dgm:prSet presAssocID="{EFE05D0B-E82B-4B38-B538-49A708608C54}" presName="thickLine" presStyleLbl="alignNode1" presStyleIdx="3" presStyleCnt="4"/>
      <dgm:spPr/>
    </dgm:pt>
    <dgm:pt modelId="{676073DA-CB14-45C4-84FE-067752CAF2D5}" type="pres">
      <dgm:prSet presAssocID="{EFE05D0B-E82B-4B38-B538-49A708608C54}" presName="horz1" presStyleCnt="0"/>
      <dgm:spPr/>
    </dgm:pt>
    <dgm:pt modelId="{7E29CB16-1921-441F-9F4D-11D6F5B30102}" type="pres">
      <dgm:prSet presAssocID="{EFE05D0B-E82B-4B38-B538-49A708608C54}" presName="tx1" presStyleLbl="revTx" presStyleIdx="3" presStyleCnt="4"/>
      <dgm:spPr/>
    </dgm:pt>
    <dgm:pt modelId="{F746F93B-2309-40C0-9597-64C56B99C9EB}" type="pres">
      <dgm:prSet presAssocID="{EFE05D0B-E82B-4B38-B538-49A708608C54}" presName="vert1" presStyleCnt="0"/>
      <dgm:spPr/>
    </dgm:pt>
  </dgm:ptLst>
  <dgm:cxnLst>
    <dgm:cxn modelId="{CB0E1B79-D4C0-4B0B-8553-5526DE3EB35B}" srcId="{43191DCE-BC08-410F-A01C-52440EC1A42C}" destId="{EFE05D0B-E82B-4B38-B538-49A708608C54}" srcOrd="3" destOrd="0" parTransId="{62690AFA-5A0A-4CD8-B99A-308B06B8E9AB}" sibTransId="{D21CF7EA-0370-4AE6-A4EF-B864876A3CE4}"/>
    <dgm:cxn modelId="{B81E638C-84C7-44DF-B41E-4E75DA9C9577}" srcId="{43191DCE-BC08-410F-A01C-52440EC1A42C}" destId="{BCB33B04-3146-4643-9F1F-2B9F4F7A5A60}" srcOrd="2" destOrd="0" parTransId="{63BD1129-CF59-44BD-886D-C4EEF06CD3D9}" sibTransId="{D2C852BF-B8DA-408C-A556-6416C61ED28C}"/>
    <dgm:cxn modelId="{EAB6D19E-8AE2-4315-B373-8A6F677C01AD}" type="presOf" srcId="{43191DCE-BC08-410F-A01C-52440EC1A42C}" destId="{CEC4A0D5-CDE4-4222-9871-FD78E733A379}" srcOrd="0" destOrd="0" presId="urn:microsoft.com/office/officeart/2008/layout/LinedList"/>
    <dgm:cxn modelId="{97FB62B0-5B11-475E-B4F9-7DA10913C6BC}" type="presOf" srcId="{EE0A54D9-1833-4402-ADBB-B4DCA8CE034F}" destId="{9735A7AA-BBB1-4045-8CA5-F2149A258E9B}" srcOrd="0" destOrd="0" presId="urn:microsoft.com/office/officeart/2008/layout/LinedList"/>
    <dgm:cxn modelId="{69F355C3-FC75-4BB3-B011-8F60EB80F9E7}" srcId="{43191DCE-BC08-410F-A01C-52440EC1A42C}" destId="{EE0A54D9-1833-4402-ADBB-B4DCA8CE034F}" srcOrd="0" destOrd="0" parTransId="{4F52A186-BED4-41E7-ABD1-38C720B71CD2}" sibTransId="{E6387E79-26B8-4103-9005-B1E71FD049A5}"/>
    <dgm:cxn modelId="{189554C7-F8D7-4307-8813-2B25E976A70F}" type="presOf" srcId="{25F4688E-9353-4E95-800F-75CA73226238}" destId="{F7510449-FFD1-41C5-95F7-F1E72DCAF9E8}" srcOrd="0" destOrd="0" presId="urn:microsoft.com/office/officeart/2008/layout/LinedList"/>
    <dgm:cxn modelId="{5D02DAC7-D4C9-4564-BA9E-CB017CEE7C86}" srcId="{43191DCE-BC08-410F-A01C-52440EC1A42C}" destId="{25F4688E-9353-4E95-800F-75CA73226238}" srcOrd="1" destOrd="0" parTransId="{7172FDC4-8940-4159-9542-91D2AD8A6407}" sibTransId="{26732CEB-81E7-432B-9DC3-4CDDA2D695A2}"/>
    <dgm:cxn modelId="{79E7F9D7-29D3-4AA7-9F52-163001FEFEE1}" type="presOf" srcId="{BCB33B04-3146-4643-9F1F-2B9F4F7A5A60}" destId="{53CB9900-1CC5-4DAF-9FAC-C346DB2DC252}" srcOrd="0" destOrd="0" presId="urn:microsoft.com/office/officeart/2008/layout/LinedList"/>
    <dgm:cxn modelId="{8C7423DC-CDBE-4F2D-AED1-FBEB0E232CCC}" type="presOf" srcId="{EFE05D0B-E82B-4B38-B538-49A708608C54}" destId="{7E29CB16-1921-441F-9F4D-11D6F5B30102}" srcOrd="0" destOrd="0" presId="urn:microsoft.com/office/officeart/2008/layout/LinedList"/>
    <dgm:cxn modelId="{AE5DED9B-55D1-4549-9DDE-7ADFE6172322}" type="presParOf" srcId="{CEC4A0D5-CDE4-4222-9871-FD78E733A379}" destId="{9A8F4BEF-FA52-4FC7-AC92-C2362F9048B9}" srcOrd="0" destOrd="0" presId="urn:microsoft.com/office/officeart/2008/layout/LinedList"/>
    <dgm:cxn modelId="{A9F1397A-BB05-4725-8DD6-87A440C5B885}" type="presParOf" srcId="{CEC4A0D5-CDE4-4222-9871-FD78E733A379}" destId="{B17D2736-F8F6-499B-AEC7-3A9767ED5379}" srcOrd="1" destOrd="0" presId="urn:microsoft.com/office/officeart/2008/layout/LinedList"/>
    <dgm:cxn modelId="{187D31AC-A662-4B44-9172-E05EC66B7C60}" type="presParOf" srcId="{B17D2736-F8F6-499B-AEC7-3A9767ED5379}" destId="{9735A7AA-BBB1-4045-8CA5-F2149A258E9B}" srcOrd="0" destOrd="0" presId="urn:microsoft.com/office/officeart/2008/layout/LinedList"/>
    <dgm:cxn modelId="{41AE4BCC-9192-4E77-9A04-D84AEB34FF58}" type="presParOf" srcId="{B17D2736-F8F6-499B-AEC7-3A9767ED5379}" destId="{EFA580C5-0F5C-4B32-BBAD-7B13FE5204D9}" srcOrd="1" destOrd="0" presId="urn:microsoft.com/office/officeart/2008/layout/LinedList"/>
    <dgm:cxn modelId="{0F971AF6-FE86-4AFE-B66B-A1FB37A423B3}" type="presParOf" srcId="{CEC4A0D5-CDE4-4222-9871-FD78E733A379}" destId="{2FADA9CA-742A-4EA5-90ED-6F9A498CE651}" srcOrd="2" destOrd="0" presId="urn:microsoft.com/office/officeart/2008/layout/LinedList"/>
    <dgm:cxn modelId="{2A3A8AFB-A048-42AA-BFA8-1B88AABDD16D}" type="presParOf" srcId="{CEC4A0D5-CDE4-4222-9871-FD78E733A379}" destId="{9747B75D-DE40-4B1D-B477-B7C871282AD5}" srcOrd="3" destOrd="0" presId="urn:microsoft.com/office/officeart/2008/layout/LinedList"/>
    <dgm:cxn modelId="{E74DB089-AA16-44E6-9EF5-CC8B5E5E440D}" type="presParOf" srcId="{9747B75D-DE40-4B1D-B477-B7C871282AD5}" destId="{F7510449-FFD1-41C5-95F7-F1E72DCAF9E8}" srcOrd="0" destOrd="0" presId="urn:microsoft.com/office/officeart/2008/layout/LinedList"/>
    <dgm:cxn modelId="{26646E17-BF45-4DA9-A45A-7D7A9A1EE1E6}" type="presParOf" srcId="{9747B75D-DE40-4B1D-B477-B7C871282AD5}" destId="{591D7C13-4A93-46EF-A8FA-DC3CFF4A7593}" srcOrd="1" destOrd="0" presId="urn:microsoft.com/office/officeart/2008/layout/LinedList"/>
    <dgm:cxn modelId="{035779EC-0835-421E-9771-010701182B08}" type="presParOf" srcId="{CEC4A0D5-CDE4-4222-9871-FD78E733A379}" destId="{C7B4F39E-FA14-4265-8F7D-3040EB34B038}" srcOrd="4" destOrd="0" presId="urn:microsoft.com/office/officeart/2008/layout/LinedList"/>
    <dgm:cxn modelId="{FFEF0892-EE0B-4E23-B1DD-0D61F2C81E84}" type="presParOf" srcId="{CEC4A0D5-CDE4-4222-9871-FD78E733A379}" destId="{E281EBD7-5752-440E-B748-865FEF54DDC5}" srcOrd="5" destOrd="0" presId="urn:microsoft.com/office/officeart/2008/layout/LinedList"/>
    <dgm:cxn modelId="{6E93DEAD-8B3F-49A2-9CB2-01166EADEA9B}" type="presParOf" srcId="{E281EBD7-5752-440E-B748-865FEF54DDC5}" destId="{53CB9900-1CC5-4DAF-9FAC-C346DB2DC252}" srcOrd="0" destOrd="0" presId="urn:microsoft.com/office/officeart/2008/layout/LinedList"/>
    <dgm:cxn modelId="{B0903580-0BF5-4173-AAF4-0F184BE4F0A0}" type="presParOf" srcId="{E281EBD7-5752-440E-B748-865FEF54DDC5}" destId="{CB47ED54-983B-4115-99A9-15AC37C8A038}" srcOrd="1" destOrd="0" presId="urn:microsoft.com/office/officeart/2008/layout/LinedList"/>
    <dgm:cxn modelId="{989B8797-9EF1-40B2-9802-AEA94B6FF803}" type="presParOf" srcId="{CEC4A0D5-CDE4-4222-9871-FD78E733A379}" destId="{F6EA18D4-0DE4-4E9B-A0CE-B3E34BD1981D}" srcOrd="6" destOrd="0" presId="urn:microsoft.com/office/officeart/2008/layout/LinedList"/>
    <dgm:cxn modelId="{A9FD3625-9B40-4B54-889D-CA70BBD761B6}" type="presParOf" srcId="{CEC4A0D5-CDE4-4222-9871-FD78E733A379}" destId="{676073DA-CB14-45C4-84FE-067752CAF2D5}" srcOrd="7" destOrd="0" presId="urn:microsoft.com/office/officeart/2008/layout/LinedList"/>
    <dgm:cxn modelId="{8CE9E01B-5796-42C8-9083-4616F86B6A5A}" type="presParOf" srcId="{676073DA-CB14-45C4-84FE-067752CAF2D5}" destId="{7E29CB16-1921-441F-9F4D-11D6F5B30102}" srcOrd="0" destOrd="0" presId="urn:microsoft.com/office/officeart/2008/layout/LinedList"/>
    <dgm:cxn modelId="{3E489F74-A83C-4CCB-B759-3C781A91AE07}" type="presParOf" srcId="{676073DA-CB14-45C4-84FE-067752CAF2D5}" destId="{F746F93B-2309-40C0-9597-64C56B99C9E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38BB7E-B454-4DC2-B84D-13085314FCD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F3286A6-5D01-43DD-A4B1-A9A8950247DB}">
      <dgm:prSet custT="1"/>
      <dgm:spPr/>
      <dgm:t>
        <a:bodyPr/>
        <a:lstStyle/>
        <a:p>
          <a:r>
            <a:rPr lang="en-US" sz="3400" dirty="0"/>
            <a:t>"…infants under 6 months of age should not be given extra water." </a:t>
          </a:r>
        </a:p>
      </dgm:t>
    </dgm:pt>
    <dgm:pt modelId="{A5483C42-CF87-4F8F-BA7A-248C6C78BE80}" type="parTrans" cxnId="{DB149E93-8019-4368-92D2-858302EE28EB}">
      <dgm:prSet/>
      <dgm:spPr/>
      <dgm:t>
        <a:bodyPr/>
        <a:lstStyle/>
        <a:p>
          <a:endParaRPr lang="en-US"/>
        </a:p>
      </dgm:t>
    </dgm:pt>
    <dgm:pt modelId="{D8115969-4C05-4EB4-AD27-700B90F22F47}" type="sibTrans" cxnId="{DB149E93-8019-4368-92D2-858302EE28EB}">
      <dgm:prSet/>
      <dgm:spPr/>
      <dgm:t>
        <a:bodyPr/>
        <a:lstStyle/>
        <a:p>
          <a:endParaRPr lang="en-US"/>
        </a:p>
      </dgm:t>
    </dgm:pt>
    <dgm:pt modelId="{9609D593-24A9-4C9F-A9FE-6F3064CBBDBB}">
      <dgm:prSet custT="1"/>
      <dgm:spPr/>
      <dgm:t>
        <a:bodyPr/>
        <a:lstStyle/>
        <a:p>
          <a:r>
            <a:rPr lang="en-US" sz="3400" dirty="0"/>
            <a:t>From water sources for the older infant, 'sterile (boiled) water' was replaced with 'water'</a:t>
          </a:r>
        </a:p>
      </dgm:t>
    </dgm:pt>
    <dgm:pt modelId="{90379346-268D-43EB-A625-6CE331B3E4CB}" type="parTrans" cxnId="{929F56CE-6516-4E31-ACCC-6928314CAAF1}">
      <dgm:prSet/>
      <dgm:spPr/>
      <dgm:t>
        <a:bodyPr/>
        <a:lstStyle/>
        <a:p>
          <a:endParaRPr lang="en-US"/>
        </a:p>
      </dgm:t>
    </dgm:pt>
    <dgm:pt modelId="{C7F5CA49-4367-4C95-BD88-24BEA85EAFBE}" type="sibTrans" cxnId="{929F56CE-6516-4E31-ACCC-6928314CAAF1}">
      <dgm:prSet/>
      <dgm:spPr/>
      <dgm:t>
        <a:bodyPr/>
        <a:lstStyle/>
        <a:p>
          <a:endParaRPr lang="en-US"/>
        </a:p>
      </dgm:t>
    </dgm:pt>
    <dgm:pt modelId="{37C13900-77F2-4D57-BF2B-269D5F36F15B}" type="pres">
      <dgm:prSet presAssocID="{3738BB7E-B454-4DC2-B84D-13085314FCDC}" presName="linear" presStyleCnt="0">
        <dgm:presLayoutVars>
          <dgm:animLvl val="lvl"/>
          <dgm:resizeHandles val="exact"/>
        </dgm:presLayoutVars>
      </dgm:prSet>
      <dgm:spPr/>
    </dgm:pt>
    <dgm:pt modelId="{09B27A3E-ECAA-44AE-9D2B-F388E0F8EE8E}" type="pres">
      <dgm:prSet presAssocID="{1F3286A6-5D01-43DD-A4B1-A9A8950247D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44BC2DA-0959-4D5E-ACC0-8B48311064CA}" type="pres">
      <dgm:prSet presAssocID="{D8115969-4C05-4EB4-AD27-700B90F22F47}" presName="spacer" presStyleCnt="0"/>
      <dgm:spPr/>
    </dgm:pt>
    <dgm:pt modelId="{C48F5F24-BD90-4A49-B6CC-698265A1DEBD}" type="pres">
      <dgm:prSet presAssocID="{9609D593-24A9-4C9F-A9FE-6F3064CBBDB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8413D47-9BDB-45A8-BE3E-139A58AC609B}" type="presOf" srcId="{9609D593-24A9-4C9F-A9FE-6F3064CBBDBB}" destId="{C48F5F24-BD90-4A49-B6CC-698265A1DEBD}" srcOrd="0" destOrd="0" presId="urn:microsoft.com/office/officeart/2005/8/layout/vList2"/>
    <dgm:cxn modelId="{30B8C750-6AB0-458B-AAAD-DAF27012F022}" type="presOf" srcId="{1F3286A6-5D01-43DD-A4B1-A9A8950247DB}" destId="{09B27A3E-ECAA-44AE-9D2B-F388E0F8EE8E}" srcOrd="0" destOrd="0" presId="urn:microsoft.com/office/officeart/2005/8/layout/vList2"/>
    <dgm:cxn modelId="{DB149E93-8019-4368-92D2-858302EE28EB}" srcId="{3738BB7E-B454-4DC2-B84D-13085314FCDC}" destId="{1F3286A6-5D01-43DD-A4B1-A9A8950247DB}" srcOrd="0" destOrd="0" parTransId="{A5483C42-CF87-4F8F-BA7A-248C6C78BE80}" sibTransId="{D8115969-4C05-4EB4-AD27-700B90F22F47}"/>
    <dgm:cxn modelId="{929F56CE-6516-4E31-ACCC-6928314CAAF1}" srcId="{3738BB7E-B454-4DC2-B84D-13085314FCDC}" destId="{9609D593-24A9-4C9F-A9FE-6F3064CBBDBB}" srcOrd="1" destOrd="0" parTransId="{90379346-268D-43EB-A625-6CE331B3E4CB}" sibTransId="{C7F5CA49-4367-4C95-BD88-24BEA85EAFBE}"/>
    <dgm:cxn modelId="{D4D24CD8-F4BE-465F-B572-7DAB374D917E}" type="presOf" srcId="{3738BB7E-B454-4DC2-B84D-13085314FCDC}" destId="{37C13900-77F2-4D57-BF2B-269D5F36F15B}" srcOrd="0" destOrd="0" presId="urn:microsoft.com/office/officeart/2005/8/layout/vList2"/>
    <dgm:cxn modelId="{C677B5D2-4904-4511-B106-2DD76BEC5B79}" type="presParOf" srcId="{37C13900-77F2-4D57-BF2B-269D5F36F15B}" destId="{09B27A3E-ECAA-44AE-9D2B-F388E0F8EE8E}" srcOrd="0" destOrd="0" presId="urn:microsoft.com/office/officeart/2005/8/layout/vList2"/>
    <dgm:cxn modelId="{E78C4B94-A000-4DC2-8829-14EFA6A56672}" type="presParOf" srcId="{37C13900-77F2-4D57-BF2B-269D5F36F15B}" destId="{C44BC2DA-0959-4D5E-ACC0-8B48311064CA}" srcOrd="1" destOrd="0" presId="urn:microsoft.com/office/officeart/2005/8/layout/vList2"/>
    <dgm:cxn modelId="{BDABA1DB-A932-4701-9C6B-69D90565C34B}" type="presParOf" srcId="{37C13900-77F2-4D57-BF2B-269D5F36F15B}" destId="{C48F5F24-BD90-4A49-B6CC-698265A1DEB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E7D75F-54C4-4CA3-A089-1422D7C75FC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EE1AF4-4863-42A5-A107-3CD63B784CBA}">
      <dgm:prSet custT="1"/>
      <dgm:spPr/>
      <dgm:t>
        <a:bodyPr/>
        <a:lstStyle/>
        <a:p>
          <a:r>
            <a:rPr lang="en-US" sz="3600" b="1" dirty="0">
              <a:solidFill>
                <a:srgbClr val="7030A0"/>
              </a:solidFill>
            </a:rPr>
            <a:t>How to use it:</a:t>
          </a:r>
        </a:p>
      </dgm:t>
    </dgm:pt>
    <dgm:pt modelId="{58EC85AE-082A-489A-87AB-E7B25F29F30E}" type="parTrans" cxnId="{34DADCC8-F2ED-4718-8BB3-59A034A1EA84}">
      <dgm:prSet/>
      <dgm:spPr/>
      <dgm:t>
        <a:bodyPr/>
        <a:lstStyle/>
        <a:p>
          <a:endParaRPr lang="en-US"/>
        </a:p>
      </dgm:t>
    </dgm:pt>
    <dgm:pt modelId="{28E91884-6B00-4F6B-B0DD-4EE8771D5CA4}" type="sibTrans" cxnId="{34DADCC8-F2ED-4718-8BB3-59A034A1EA84}">
      <dgm:prSet/>
      <dgm:spPr/>
      <dgm:t>
        <a:bodyPr/>
        <a:lstStyle/>
        <a:p>
          <a:endParaRPr lang="en-US"/>
        </a:p>
      </dgm:t>
    </dgm:pt>
    <dgm:pt modelId="{CA1370A5-2E6E-4DBB-9BC7-EC7C29653AE1}">
      <dgm:prSet/>
      <dgm:spPr/>
      <dgm:t>
        <a:bodyPr/>
        <a:lstStyle/>
        <a:p>
          <a:r>
            <a:rPr lang="en-US" b="1" dirty="0"/>
            <a:t>Print or save to desktop</a:t>
          </a:r>
        </a:p>
      </dgm:t>
    </dgm:pt>
    <dgm:pt modelId="{D1D43107-5686-4FEC-A154-2EDAD807E5F4}" type="parTrans" cxnId="{0D318380-C86B-4B14-8B33-2980FEC7AE41}">
      <dgm:prSet/>
      <dgm:spPr/>
      <dgm:t>
        <a:bodyPr/>
        <a:lstStyle/>
        <a:p>
          <a:endParaRPr lang="en-US"/>
        </a:p>
      </dgm:t>
    </dgm:pt>
    <dgm:pt modelId="{42AC0986-DFD9-4C35-9621-90DBE35AC4AF}" type="sibTrans" cxnId="{0D318380-C86B-4B14-8B33-2980FEC7AE41}">
      <dgm:prSet/>
      <dgm:spPr/>
      <dgm:t>
        <a:bodyPr/>
        <a:lstStyle/>
        <a:p>
          <a:endParaRPr lang="en-US"/>
        </a:p>
      </dgm:t>
    </dgm:pt>
    <dgm:pt modelId="{DE7B8463-1BE2-4BF2-992D-027511304AD0}">
      <dgm:prSet/>
      <dgm:spPr/>
      <dgm:t>
        <a:bodyPr/>
        <a:lstStyle/>
        <a:p>
          <a:r>
            <a:rPr lang="en-US" b="1" dirty="0"/>
            <a:t>Ctrl + F to search</a:t>
          </a:r>
        </a:p>
      </dgm:t>
    </dgm:pt>
    <dgm:pt modelId="{2378EED5-2835-4B52-ACB9-594B253AABFA}" type="parTrans" cxnId="{041400F7-7A84-481B-B552-5DDFAFC05E17}">
      <dgm:prSet/>
      <dgm:spPr/>
      <dgm:t>
        <a:bodyPr/>
        <a:lstStyle/>
        <a:p>
          <a:endParaRPr lang="en-US"/>
        </a:p>
      </dgm:t>
    </dgm:pt>
    <dgm:pt modelId="{BA40CA59-A929-4685-9E5A-094C58093E50}" type="sibTrans" cxnId="{041400F7-7A84-481B-B552-5DDFAFC05E17}">
      <dgm:prSet/>
      <dgm:spPr/>
      <dgm:t>
        <a:bodyPr/>
        <a:lstStyle/>
        <a:p>
          <a:endParaRPr lang="en-US"/>
        </a:p>
      </dgm:t>
    </dgm:pt>
    <dgm:pt modelId="{0377DD57-48C0-4835-973F-38F021263197}">
      <dgm:prSet/>
      <dgm:spPr/>
      <dgm:t>
        <a:bodyPr/>
        <a:lstStyle/>
        <a:p>
          <a:r>
            <a:rPr lang="en-US" b="1" dirty="0"/>
            <a:t>Snipping Tool for frequently referenced sections </a:t>
          </a:r>
        </a:p>
      </dgm:t>
    </dgm:pt>
    <dgm:pt modelId="{B1109D14-73C1-44D2-AF0C-5210839A8BA7}" type="parTrans" cxnId="{1E892111-50AC-40A5-8F07-551239559E7A}">
      <dgm:prSet/>
      <dgm:spPr/>
      <dgm:t>
        <a:bodyPr/>
        <a:lstStyle/>
        <a:p>
          <a:endParaRPr lang="en-US"/>
        </a:p>
      </dgm:t>
    </dgm:pt>
    <dgm:pt modelId="{B1F76351-B84D-4A87-921C-FEF03C966C3A}" type="sibTrans" cxnId="{1E892111-50AC-40A5-8F07-551239559E7A}">
      <dgm:prSet/>
      <dgm:spPr/>
      <dgm:t>
        <a:bodyPr/>
        <a:lstStyle/>
        <a:p>
          <a:endParaRPr lang="en-US"/>
        </a:p>
      </dgm:t>
    </dgm:pt>
    <dgm:pt modelId="{40657D09-72AD-4AAF-901B-EA573861C0CA}">
      <dgm:prSet/>
      <dgm:spPr/>
      <dgm:t>
        <a:bodyPr/>
        <a:lstStyle/>
        <a:p>
          <a:r>
            <a:rPr lang="en-US" b="1" dirty="0"/>
            <a:t>Highlight </a:t>
          </a:r>
        </a:p>
      </dgm:t>
    </dgm:pt>
    <dgm:pt modelId="{BDBCDB28-3039-494A-9BE3-5BCBC3A8E9BC}" type="parTrans" cxnId="{39CC916A-16E1-4F84-A56E-ED1467E88CB9}">
      <dgm:prSet/>
      <dgm:spPr/>
      <dgm:t>
        <a:bodyPr/>
        <a:lstStyle/>
        <a:p>
          <a:endParaRPr lang="en-US"/>
        </a:p>
      </dgm:t>
    </dgm:pt>
    <dgm:pt modelId="{81FAC785-4CBC-4EFC-9548-6F45B6FFADFA}" type="sibTrans" cxnId="{39CC916A-16E1-4F84-A56E-ED1467E88CB9}">
      <dgm:prSet/>
      <dgm:spPr/>
      <dgm:t>
        <a:bodyPr/>
        <a:lstStyle/>
        <a:p>
          <a:endParaRPr lang="en-US"/>
        </a:p>
      </dgm:t>
    </dgm:pt>
    <dgm:pt modelId="{8CFE69DD-DB66-4D8F-8BF4-CEA7598A6936}" type="pres">
      <dgm:prSet presAssocID="{1EE7D75F-54C4-4CA3-A089-1422D7C75FCC}" presName="linear" presStyleCnt="0">
        <dgm:presLayoutVars>
          <dgm:animLvl val="lvl"/>
          <dgm:resizeHandles val="exact"/>
        </dgm:presLayoutVars>
      </dgm:prSet>
      <dgm:spPr/>
    </dgm:pt>
    <dgm:pt modelId="{12A3546E-1240-4599-BAD2-A2A8E76719A6}" type="pres">
      <dgm:prSet presAssocID="{DFEE1AF4-4863-42A5-A107-3CD63B784CB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CF3A434-3F3C-46E9-B7B3-5AE44906C03A}" type="pres">
      <dgm:prSet presAssocID="{28E91884-6B00-4F6B-B0DD-4EE8771D5CA4}" presName="spacer" presStyleCnt="0"/>
      <dgm:spPr/>
    </dgm:pt>
    <dgm:pt modelId="{41C6D094-5E86-465C-9373-030887B1335F}" type="pres">
      <dgm:prSet presAssocID="{CA1370A5-2E6E-4DBB-9BC7-EC7C29653AE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148AB82-EF26-4E12-85AA-862A08A6CD11}" type="pres">
      <dgm:prSet presAssocID="{42AC0986-DFD9-4C35-9621-90DBE35AC4AF}" presName="spacer" presStyleCnt="0"/>
      <dgm:spPr/>
    </dgm:pt>
    <dgm:pt modelId="{F4E09CFD-D445-4E76-AD8C-F9C67A112EF6}" type="pres">
      <dgm:prSet presAssocID="{DE7B8463-1BE2-4BF2-992D-027511304AD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A211B9-B0CB-4B86-A4ED-CF66B58D26E1}" type="pres">
      <dgm:prSet presAssocID="{BA40CA59-A929-4685-9E5A-094C58093E50}" presName="spacer" presStyleCnt="0"/>
      <dgm:spPr/>
    </dgm:pt>
    <dgm:pt modelId="{A7E88493-1B91-4A71-B4DB-2C1389F4338E}" type="pres">
      <dgm:prSet presAssocID="{0377DD57-48C0-4835-973F-38F02126319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A10223C-38F4-4D4D-9400-FA0D4219CB40}" type="pres">
      <dgm:prSet presAssocID="{B1F76351-B84D-4A87-921C-FEF03C966C3A}" presName="spacer" presStyleCnt="0"/>
      <dgm:spPr/>
    </dgm:pt>
    <dgm:pt modelId="{A28A7BAB-C84A-4609-852D-DA6838D4292F}" type="pres">
      <dgm:prSet presAssocID="{40657D09-72AD-4AAF-901B-EA573861C0CA}" presName="parentText" presStyleLbl="node1" presStyleIdx="4" presStyleCnt="5" custLinFactNeighborX="-4205" custLinFactNeighborY="9753">
        <dgm:presLayoutVars>
          <dgm:chMax val="0"/>
          <dgm:bulletEnabled val="1"/>
        </dgm:presLayoutVars>
      </dgm:prSet>
      <dgm:spPr/>
    </dgm:pt>
  </dgm:ptLst>
  <dgm:cxnLst>
    <dgm:cxn modelId="{0BFF1604-92A7-4DA0-BC8E-FF9134EA2863}" type="presOf" srcId="{1EE7D75F-54C4-4CA3-A089-1422D7C75FCC}" destId="{8CFE69DD-DB66-4D8F-8BF4-CEA7598A6936}" srcOrd="0" destOrd="0" presId="urn:microsoft.com/office/officeart/2005/8/layout/vList2"/>
    <dgm:cxn modelId="{1E892111-50AC-40A5-8F07-551239559E7A}" srcId="{1EE7D75F-54C4-4CA3-A089-1422D7C75FCC}" destId="{0377DD57-48C0-4835-973F-38F021263197}" srcOrd="3" destOrd="0" parTransId="{B1109D14-73C1-44D2-AF0C-5210839A8BA7}" sibTransId="{B1F76351-B84D-4A87-921C-FEF03C966C3A}"/>
    <dgm:cxn modelId="{2B7A864A-F833-4566-A5EF-1DDC63394DEF}" type="presOf" srcId="{CA1370A5-2E6E-4DBB-9BC7-EC7C29653AE1}" destId="{41C6D094-5E86-465C-9373-030887B1335F}" srcOrd="0" destOrd="0" presId="urn:microsoft.com/office/officeart/2005/8/layout/vList2"/>
    <dgm:cxn modelId="{39CC916A-16E1-4F84-A56E-ED1467E88CB9}" srcId="{1EE7D75F-54C4-4CA3-A089-1422D7C75FCC}" destId="{40657D09-72AD-4AAF-901B-EA573861C0CA}" srcOrd="4" destOrd="0" parTransId="{BDBCDB28-3039-494A-9BE3-5BCBC3A8E9BC}" sibTransId="{81FAC785-4CBC-4EFC-9548-6F45B6FFADFA}"/>
    <dgm:cxn modelId="{34C6B575-1F29-44D6-BA2A-D86AF7A7D72A}" type="presOf" srcId="{DFEE1AF4-4863-42A5-A107-3CD63B784CBA}" destId="{12A3546E-1240-4599-BAD2-A2A8E76719A6}" srcOrd="0" destOrd="0" presId="urn:microsoft.com/office/officeart/2005/8/layout/vList2"/>
    <dgm:cxn modelId="{0D318380-C86B-4B14-8B33-2980FEC7AE41}" srcId="{1EE7D75F-54C4-4CA3-A089-1422D7C75FCC}" destId="{CA1370A5-2E6E-4DBB-9BC7-EC7C29653AE1}" srcOrd="1" destOrd="0" parTransId="{D1D43107-5686-4FEC-A154-2EDAD807E5F4}" sibTransId="{42AC0986-DFD9-4C35-9621-90DBE35AC4AF}"/>
    <dgm:cxn modelId="{9DA7A995-C126-4BDD-94AF-1171760B9F39}" type="presOf" srcId="{DE7B8463-1BE2-4BF2-992D-027511304AD0}" destId="{F4E09CFD-D445-4E76-AD8C-F9C67A112EF6}" srcOrd="0" destOrd="0" presId="urn:microsoft.com/office/officeart/2005/8/layout/vList2"/>
    <dgm:cxn modelId="{D1A4E7C6-D177-4AE8-B882-5DF96B9A6D7E}" type="presOf" srcId="{40657D09-72AD-4AAF-901B-EA573861C0CA}" destId="{A28A7BAB-C84A-4609-852D-DA6838D4292F}" srcOrd="0" destOrd="0" presId="urn:microsoft.com/office/officeart/2005/8/layout/vList2"/>
    <dgm:cxn modelId="{34DADCC8-F2ED-4718-8BB3-59A034A1EA84}" srcId="{1EE7D75F-54C4-4CA3-A089-1422D7C75FCC}" destId="{DFEE1AF4-4863-42A5-A107-3CD63B784CBA}" srcOrd="0" destOrd="0" parTransId="{58EC85AE-082A-489A-87AB-E7B25F29F30E}" sibTransId="{28E91884-6B00-4F6B-B0DD-4EE8771D5CA4}"/>
    <dgm:cxn modelId="{FC282FD3-E110-44C6-9298-8506DD83168B}" type="presOf" srcId="{0377DD57-48C0-4835-973F-38F021263197}" destId="{A7E88493-1B91-4A71-B4DB-2C1389F4338E}" srcOrd="0" destOrd="0" presId="urn:microsoft.com/office/officeart/2005/8/layout/vList2"/>
    <dgm:cxn modelId="{041400F7-7A84-481B-B552-5DDFAFC05E17}" srcId="{1EE7D75F-54C4-4CA3-A089-1422D7C75FCC}" destId="{DE7B8463-1BE2-4BF2-992D-027511304AD0}" srcOrd="2" destOrd="0" parTransId="{2378EED5-2835-4B52-ACB9-594B253AABFA}" sibTransId="{BA40CA59-A929-4685-9E5A-094C58093E50}"/>
    <dgm:cxn modelId="{9C011DA0-C965-478C-BFA9-A2759911518F}" type="presParOf" srcId="{8CFE69DD-DB66-4D8F-8BF4-CEA7598A6936}" destId="{12A3546E-1240-4599-BAD2-A2A8E76719A6}" srcOrd="0" destOrd="0" presId="urn:microsoft.com/office/officeart/2005/8/layout/vList2"/>
    <dgm:cxn modelId="{C7A78CE1-E2CF-4F5C-9119-74873308BE2B}" type="presParOf" srcId="{8CFE69DD-DB66-4D8F-8BF4-CEA7598A6936}" destId="{BCF3A434-3F3C-46E9-B7B3-5AE44906C03A}" srcOrd="1" destOrd="0" presId="urn:microsoft.com/office/officeart/2005/8/layout/vList2"/>
    <dgm:cxn modelId="{97D3818A-3B16-4860-8582-4677E6BFF8F7}" type="presParOf" srcId="{8CFE69DD-DB66-4D8F-8BF4-CEA7598A6936}" destId="{41C6D094-5E86-465C-9373-030887B1335F}" srcOrd="2" destOrd="0" presId="urn:microsoft.com/office/officeart/2005/8/layout/vList2"/>
    <dgm:cxn modelId="{C264613D-A647-409F-B4C1-1B061052CF0A}" type="presParOf" srcId="{8CFE69DD-DB66-4D8F-8BF4-CEA7598A6936}" destId="{F148AB82-EF26-4E12-85AA-862A08A6CD11}" srcOrd="3" destOrd="0" presId="urn:microsoft.com/office/officeart/2005/8/layout/vList2"/>
    <dgm:cxn modelId="{F002E617-2AFC-4A90-BC59-420ED343A3B9}" type="presParOf" srcId="{8CFE69DD-DB66-4D8F-8BF4-CEA7598A6936}" destId="{F4E09CFD-D445-4E76-AD8C-F9C67A112EF6}" srcOrd="4" destOrd="0" presId="urn:microsoft.com/office/officeart/2005/8/layout/vList2"/>
    <dgm:cxn modelId="{AD33946F-BACC-44F8-8054-164D657BA950}" type="presParOf" srcId="{8CFE69DD-DB66-4D8F-8BF4-CEA7598A6936}" destId="{57A211B9-B0CB-4B86-A4ED-CF66B58D26E1}" srcOrd="5" destOrd="0" presId="urn:microsoft.com/office/officeart/2005/8/layout/vList2"/>
    <dgm:cxn modelId="{55543C7E-EEF7-407B-AFEA-3703B3216B34}" type="presParOf" srcId="{8CFE69DD-DB66-4D8F-8BF4-CEA7598A6936}" destId="{A7E88493-1B91-4A71-B4DB-2C1389F4338E}" srcOrd="6" destOrd="0" presId="urn:microsoft.com/office/officeart/2005/8/layout/vList2"/>
    <dgm:cxn modelId="{F3D62F84-022D-4714-A8BE-64ED3A6D9787}" type="presParOf" srcId="{8CFE69DD-DB66-4D8F-8BF4-CEA7598A6936}" destId="{6A10223C-38F4-4D4D-9400-FA0D4219CB40}" srcOrd="7" destOrd="0" presId="urn:microsoft.com/office/officeart/2005/8/layout/vList2"/>
    <dgm:cxn modelId="{76E0688F-B008-49A7-9EBD-282A0BE98DA7}" type="presParOf" srcId="{8CFE69DD-DB66-4D8F-8BF4-CEA7598A6936}" destId="{A28A7BAB-C84A-4609-852D-DA6838D4292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B1076-5A24-4D3D-81C3-83A7598EF786}">
      <dsp:nvSpPr>
        <dsp:cNvPr id="0" name=""/>
        <dsp:cNvSpPr/>
      </dsp:nvSpPr>
      <dsp:spPr>
        <a:xfrm>
          <a:off x="0" y="2032062"/>
          <a:ext cx="7958330" cy="13332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https://wicworks.fns.usda.gov/resources/infant-nutrition-and-feeding-guide</a:t>
          </a:r>
          <a:r>
            <a:rPr lang="en-US" sz="2800" kern="1200" dirty="0">
              <a:solidFill>
                <a:schemeClr val="bg1"/>
              </a:solidFill>
            </a:rPr>
            <a:t> </a:t>
          </a:r>
        </a:p>
      </dsp:txBody>
      <dsp:txXfrm>
        <a:off x="0" y="2032062"/>
        <a:ext cx="7958330" cy="1333253"/>
      </dsp:txXfrm>
    </dsp:sp>
    <dsp:sp modelId="{2BB83CB7-1B07-49C9-A686-D0E91D6ACEDA}">
      <dsp:nvSpPr>
        <dsp:cNvPr id="0" name=""/>
        <dsp:cNvSpPr/>
      </dsp:nvSpPr>
      <dsp:spPr>
        <a:xfrm rot="10800000">
          <a:off x="0" y="1518"/>
          <a:ext cx="7958330" cy="2050543"/>
        </a:xfrm>
        <a:prstGeom prst="upArrowCallout">
          <a:avLst/>
        </a:prstGeom>
        <a:solidFill>
          <a:schemeClr val="accent2">
            <a:hueOff val="-12670550"/>
            <a:satOff val="-30203"/>
            <a:lumOff val="-1392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Where to find it</a:t>
          </a:r>
        </a:p>
      </dsp:txBody>
      <dsp:txXfrm rot="10800000">
        <a:off x="0" y="1518"/>
        <a:ext cx="7958330" cy="1332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F4BEF-FA52-4FC7-AC92-C2362F9048B9}">
      <dsp:nvSpPr>
        <dsp:cNvPr id="0" name=""/>
        <dsp:cNvSpPr/>
      </dsp:nvSpPr>
      <dsp:spPr>
        <a:xfrm>
          <a:off x="0" y="0"/>
          <a:ext cx="5889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5A7AA-BBB1-4045-8CA5-F2149A258E9B}">
      <dsp:nvSpPr>
        <dsp:cNvPr id="0" name=""/>
        <dsp:cNvSpPr/>
      </dsp:nvSpPr>
      <dsp:spPr>
        <a:xfrm>
          <a:off x="0" y="0"/>
          <a:ext cx="5889686" cy="1329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Added newly discovered deficiencies of Vitamin E, Vitamin K, Vitamin B1 (thiamin), Vitamin B3 (niacin), Vitamin B9 (folate), and Zinc</a:t>
          </a:r>
        </a:p>
      </dsp:txBody>
      <dsp:txXfrm>
        <a:off x="0" y="0"/>
        <a:ext cx="5889686" cy="1329810"/>
      </dsp:txXfrm>
    </dsp:sp>
    <dsp:sp modelId="{2FADA9CA-742A-4EA5-90ED-6F9A498CE651}">
      <dsp:nvSpPr>
        <dsp:cNvPr id="0" name=""/>
        <dsp:cNvSpPr/>
      </dsp:nvSpPr>
      <dsp:spPr>
        <a:xfrm>
          <a:off x="0" y="1329810"/>
          <a:ext cx="5889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10449-FFD1-41C5-95F7-F1E72DCAF9E8}">
      <dsp:nvSpPr>
        <dsp:cNvPr id="0" name=""/>
        <dsp:cNvSpPr/>
      </dsp:nvSpPr>
      <dsp:spPr>
        <a:xfrm>
          <a:off x="0" y="1329810"/>
          <a:ext cx="5889686" cy="1329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Vitamin B12 helps to convert folate to its active form</a:t>
          </a:r>
        </a:p>
      </dsp:txBody>
      <dsp:txXfrm>
        <a:off x="0" y="1329810"/>
        <a:ext cx="5889686" cy="1329810"/>
      </dsp:txXfrm>
    </dsp:sp>
    <dsp:sp modelId="{C7B4F39E-FA14-4265-8F7D-3040EB34B038}">
      <dsp:nvSpPr>
        <dsp:cNvPr id="0" name=""/>
        <dsp:cNvSpPr/>
      </dsp:nvSpPr>
      <dsp:spPr>
        <a:xfrm>
          <a:off x="0" y="2659620"/>
          <a:ext cx="5889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B9900-1CC5-4DAF-9FAC-C346DB2DC252}">
      <dsp:nvSpPr>
        <dsp:cNvPr id="0" name=""/>
        <dsp:cNvSpPr/>
      </dsp:nvSpPr>
      <dsp:spPr>
        <a:xfrm>
          <a:off x="0" y="2659620"/>
          <a:ext cx="5889686" cy="1329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Current recommendations added on vitamin and mineral supplements</a:t>
          </a:r>
        </a:p>
      </dsp:txBody>
      <dsp:txXfrm>
        <a:off x="0" y="2659620"/>
        <a:ext cx="5889686" cy="1329810"/>
      </dsp:txXfrm>
    </dsp:sp>
    <dsp:sp modelId="{F6EA18D4-0DE4-4E9B-A0CE-B3E34BD1981D}">
      <dsp:nvSpPr>
        <dsp:cNvPr id="0" name=""/>
        <dsp:cNvSpPr/>
      </dsp:nvSpPr>
      <dsp:spPr>
        <a:xfrm>
          <a:off x="0" y="3989430"/>
          <a:ext cx="5889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9CB16-1921-441F-9F4D-11D6F5B30102}">
      <dsp:nvSpPr>
        <dsp:cNvPr id="0" name=""/>
        <dsp:cNvSpPr/>
      </dsp:nvSpPr>
      <dsp:spPr>
        <a:xfrm>
          <a:off x="0" y="3989430"/>
          <a:ext cx="5889686" cy="1329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Shopping List added with specific food sources rich in various vitamins and minerals</a:t>
          </a:r>
        </a:p>
      </dsp:txBody>
      <dsp:txXfrm>
        <a:off x="0" y="3989430"/>
        <a:ext cx="5889686" cy="1329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27A3E-ECAA-44AE-9D2B-F388E0F8EE8E}">
      <dsp:nvSpPr>
        <dsp:cNvPr id="0" name=""/>
        <dsp:cNvSpPr/>
      </dsp:nvSpPr>
      <dsp:spPr>
        <a:xfrm>
          <a:off x="0" y="291910"/>
          <a:ext cx="5889686" cy="22741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"…infants under 6 months of age should not be given extra water." </a:t>
          </a:r>
        </a:p>
      </dsp:txBody>
      <dsp:txXfrm>
        <a:off x="111013" y="402923"/>
        <a:ext cx="5667660" cy="2052084"/>
      </dsp:txXfrm>
    </dsp:sp>
    <dsp:sp modelId="{C48F5F24-BD90-4A49-B6CC-698265A1DEBD}">
      <dsp:nvSpPr>
        <dsp:cNvPr id="0" name=""/>
        <dsp:cNvSpPr/>
      </dsp:nvSpPr>
      <dsp:spPr>
        <a:xfrm>
          <a:off x="0" y="2753220"/>
          <a:ext cx="5889686" cy="2274110"/>
        </a:xfrm>
        <a:prstGeom prst="roundRect">
          <a:avLst/>
        </a:prstGeom>
        <a:solidFill>
          <a:schemeClr val="accent2">
            <a:hueOff val="-12670550"/>
            <a:satOff val="-30203"/>
            <a:lumOff val="-1392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From water sources for the older infant, 'sterile (boiled) water' was replaced with 'water'</a:t>
          </a:r>
        </a:p>
      </dsp:txBody>
      <dsp:txXfrm>
        <a:off x="111013" y="2864233"/>
        <a:ext cx="5667660" cy="20520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3546E-1240-4599-BAD2-A2A8E76719A6}">
      <dsp:nvSpPr>
        <dsp:cNvPr id="0" name=""/>
        <dsp:cNvSpPr/>
      </dsp:nvSpPr>
      <dsp:spPr>
        <a:xfrm>
          <a:off x="0" y="26352"/>
          <a:ext cx="5889686" cy="993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7030A0"/>
              </a:solidFill>
            </a:rPr>
            <a:t>How to use it:</a:t>
          </a:r>
        </a:p>
      </dsp:txBody>
      <dsp:txXfrm>
        <a:off x="48494" y="74846"/>
        <a:ext cx="5792698" cy="896415"/>
      </dsp:txXfrm>
    </dsp:sp>
    <dsp:sp modelId="{41C6D094-5E86-465C-9373-030887B1335F}">
      <dsp:nvSpPr>
        <dsp:cNvPr id="0" name=""/>
        <dsp:cNvSpPr/>
      </dsp:nvSpPr>
      <dsp:spPr>
        <a:xfrm>
          <a:off x="0" y="1094635"/>
          <a:ext cx="5889686" cy="993403"/>
        </a:xfrm>
        <a:prstGeom prst="roundRect">
          <a:avLst/>
        </a:prstGeom>
        <a:solidFill>
          <a:schemeClr val="accent2">
            <a:hueOff val="-3167637"/>
            <a:satOff val="-7551"/>
            <a:lumOff val="-34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Print or save to desktop</a:t>
          </a:r>
        </a:p>
      </dsp:txBody>
      <dsp:txXfrm>
        <a:off x="48494" y="1143129"/>
        <a:ext cx="5792698" cy="896415"/>
      </dsp:txXfrm>
    </dsp:sp>
    <dsp:sp modelId="{F4E09CFD-D445-4E76-AD8C-F9C67A112EF6}">
      <dsp:nvSpPr>
        <dsp:cNvPr id="0" name=""/>
        <dsp:cNvSpPr/>
      </dsp:nvSpPr>
      <dsp:spPr>
        <a:xfrm>
          <a:off x="0" y="2162918"/>
          <a:ext cx="5889686" cy="993403"/>
        </a:xfrm>
        <a:prstGeom prst="roundRect">
          <a:avLst/>
        </a:prstGeom>
        <a:solidFill>
          <a:schemeClr val="accent2">
            <a:hueOff val="-6335275"/>
            <a:satOff val="-15101"/>
            <a:lumOff val="-6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Ctrl + F to search</a:t>
          </a:r>
        </a:p>
      </dsp:txBody>
      <dsp:txXfrm>
        <a:off x="48494" y="2211412"/>
        <a:ext cx="5792698" cy="896415"/>
      </dsp:txXfrm>
    </dsp:sp>
    <dsp:sp modelId="{A7E88493-1B91-4A71-B4DB-2C1389F4338E}">
      <dsp:nvSpPr>
        <dsp:cNvPr id="0" name=""/>
        <dsp:cNvSpPr/>
      </dsp:nvSpPr>
      <dsp:spPr>
        <a:xfrm>
          <a:off x="0" y="3231202"/>
          <a:ext cx="5889686" cy="993403"/>
        </a:xfrm>
        <a:prstGeom prst="roundRect">
          <a:avLst/>
        </a:prstGeom>
        <a:solidFill>
          <a:schemeClr val="accent2">
            <a:hueOff val="-9502912"/>
            <a:satOff val="-22652"/>
            <a:lumOff val="-104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Snipping Tool for frequently referenced sections </a:t>
          </a:r>
        </a:p>
      </dsp:txBody>
      <dsp:txXfrm>
        <a:off x="48494" y="3279696"/>
        <a:ext cx="5792698" cy="896415"/>
      </dsp:txXfrm>
    </dsp:sp>
    <dsp:sp modelId="{A28A7BAB-C84A-4609-852D-DA6838D4292F}">
      <dsp:nvSpPr>
        <dsp:cNvPr id="0" name=""/>
        <dsp:cNvSpPr/>
      </dsp:nvSpPr>
      <dsp:spPr>
        <a:xfrm>
          <a:off x="0" y="4306788"/>
          <a:ext cx="5889686" cy="993403"/>
        </a:xfrm>
        <a:prstGeom prst="roundRect">
          <a:avLst/>
        </a:prstGeom>
        <a:solidFill>
          <a:schemeClr val="accent2">
            <a:hueOff val="-12670550"/>
            <a:satOff val="-30203"/>
            <a:lumOff val="-1392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Highlight </a:t>
          </a:r>
        </a:p>
      </dsp:txBody>
      <dsp:txXfrm>
        <a:off x="48494" y="4355282"/>
        <a:ext cx="5792698" cy="896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38645-37B9-4BA1-93B5-20A0AD6827E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F9178-B9BC-487D-8156-4D90906D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7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51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23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79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1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44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35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01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9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55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21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07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33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93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58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95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93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45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80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66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16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2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65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55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14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940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494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8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60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71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58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5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2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F9178-B9BC-487D-8156-4D90906D9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02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4.xml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5.png"/><Relationship Id="rId5" Type="http://schemas.openxmlformats.org/officeDocument/2006/relationships/diagramData" Target="../diagrams/data3.xml"/><Relationship Id="rId10" Type="http://schemas.openxmlformats.org/officeDocument/2006/relationships/image" Target="../media/image25.jpg"/><Relationship Id="rId4" Type="http://schemas.openxmlformats.org/officeDocument/2006/relationships/notesSlide" Target="../notesSlides/notesSlide20.xml"/><Relationship Id="rId9" Type="http://schemas.microsoft.com/office/2007/relationships/diagramDrawing" Target="../diagrams/drawing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icworks.fns.usda.gov/resources/wic-learning-online-wlol" TargetMode="External"/><Relationship Id="rId5" Type="http://schemas.openxmlformats.org/officeDocument/2006/relationships/hyperlink" Target="https://www.dietaryguidelines.gov/" TargetMode="Externa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jpeg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-ZXd3xLV8Dw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openxmlformats.org/officeDocument/2006/relationships/image" Target="../media/image34.sv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icworks.fns.usda.gov/resources/infant-feeding-skills-quiz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s://wicworks.fns.usda.gov/resources/infant-developmental-skillshunger-and-satiety-cues" TargetMode="External"/><Relationship Id="rId5" Type="http://schemas.openxmlformats.org/officeDocument/2006/relationships/hyperlink" Target="https://wicbreastfeeding.fns.usda.gov/" TargetMode="External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6.xml"/><Relationship Id="rId9" Type="http://schemas.microsoft.com/office/2007/relationships/diagramDrawing" Target="../diagrams/drawing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hyperlink" Target="https://wicworks.fns.usda.gov/resources/value-enhanced-nutrition-assessment-vena-guidance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049A0C8-4DD4-4ABB-A614-232847765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F6A325A-2919-4123-9174-54EABC5A0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0E82CC2-31B4-4592-9C30-6A975D5D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98CE383-5E7E-4B66-B52A-B492AE0F1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D185A96-18D7-4084-8117-F60559EB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34A425-32DC-4467-9A4A-9176EC369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BF53389-3CCE-4DFA-9F44-1093CA4DB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60DFF115-119D-479E-9D15-475C470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Rectangle 73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01B8E-6A61-4636-8087-4F19D4D4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284" y="487443"/>
            <a:ext cx="6035236" cy="5117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7200" dirty="0"/>
              <a:t>USDA Infant  Nutrition &amp; Feeding Guide</a:t>
            </a:r>
            <a:br>
              <a:rPr lang="en-US" sz="7200" dirty="0"/>
            </a:br>
            <a:r>
              <a:rPr lang="en-US" sz="7200" dirty="0"/>
              <a:t>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CF3684-3637-4AB8-9020-78F8460E8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9661" y="5657222"/>
            <a:ext cx="7400781" cy="923030"/>
          </a:xfrm>
        </p:spPr>
        <p:txBody>
          <a:bodyPr vert="horz" lIns="91440" tIns="0" rIns="91440" bIns="45720" rtlCol="0" anchor="b">
            <a:normAutofit/>
          </a:bodyPr>
          <a:lstStyle/>
          <a:p>
            <a:r>
              <a:rPr lang="en-US" sz="2400" dirty="0"/>
              <a:t>		    Chapters 1 &amp; 2		</a:t>
            </a:r>
          </a:p>
        </p:txBody>
      </p:sp>
      <p:sp>
        <p:nvSpPr>
          <p:cNvPr id="90" name="Rectangle 75">
            <a:extLst>
              <a:ext uri="{FF2B5EF4-FFF2-40B4-BE49-F238E27FC236}">
                <a16:creationId xmlns:a16="http://schemas.microsoft.com/office/drawing/2014/main" id="{7E1CAA8C-D8F1-4D3B-87B4-4B17F3E2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45674" y="0"/>
            <a:ext cx="2743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D4CAD5B-0D65-4D1B-AA74-2D410E7C6C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C2B1CF-B244-49A7-95B1-69B497948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770" y="4196722"/>
            <a:ext cx="4984460" cy="2462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Vitamin 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861" y="1430086"/>
            <a:ext cx="9150914" cy="3997828"/>
          </a:xfrm>
        </p:spPr>
        <p:txBody>
          <a:bodyPr wrap="square"/>
          <a:lstStyle/>
          <a:p>
            <a:r>
              <a:rPr lang="en-US" sz="2400" dirty="0"/>
              <a:t>Vitamin D AI for 0-12 months increased from 5 micrograms per day to 10 micrograms (400 IU) per day</a:t>
            </a:r>
          </a:p>
          <a:p>
            <a:r>
              <a:rPr lang="en-US" sz="2400" dirty="0"/>
              <a:t>Vitamin D UL was 25 micrograms 0-12 months but has been increased to 38 micrograms for infants 7-12 months of age</a:t>
            </a:r>
          </a:p>
          <a:p>
            <a:pPr marL="616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0C7692-3DFD-425C-AB6C-A42EBA02A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3239" y="737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780481-6415-480A-A066-23702EC6D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0" name="Picture 17">
            <a:extLst>
              <a:ext uri="{FF2B5EF4-FFF2-40B4-BE49-F238E27FC236}">
                <a16:creationId xmlns:a16="http://schemas.microsoft.com/office/drawing/2014/main" id="{B55CC934-2A6A-4CA5-A4A1-B47B43C56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1" name="Rectangle 19">
            <a:extLst>
              <a:ext uri="{FF2B5EF4-FFF2-40B4-BE49-F238E27FC236}">
                <a16:creationId xmlns:a16="http://schemas.microsoft.com/office/drawing/2014/main" id="{A4703C3C-7142-4727-829A-583931A53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21">
            <a:extLst>
              <a:ext uri="{FF2B5EF4-FFF2-40B4-BE49-F238E27FC236}">
                <a16:creationId xmlns:a16="http://schemas.microsoft.com/office/drawing/2014/main" id="{F09F2F05-FE8F-442C-81ED-35824DF7A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38E79B1B-A950-4D37-A187-F06A4849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25">
            <a:extLst>
              <a:ext uri="{FF2B5EF4-FFF2-40B4-BE49-F238E27FC236}">
                <a16:creationId xmlns:a16="http://schemas.microsoft.com/office/drawing/2014/main" id="{250CF3E1-5011-4AB8-BAF9-2E30C3AF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xtBox 27">
            <a:extLst>
              <a:ext uri="{FF2B5EF4-FFF2-40B4-BE49-F238E27FC236}">
                <a16:creationId xmlns:a16="http://schemas.microsoft.com/office/drawing/2014/main" id="{C2B80BE5-F607-4305-93AE-D2F3A17A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6" name="Rectangle 29">
            <a:extLst>
              <a:ext uri="{FF2B5EF4-FFF2-40B4-BE49-F238E27FC236}">
                <a16:creationId xmlns:a16="http://schemas.microsoft.com/office/drawing/2014/main" id="{5E12D86A-B6AC-4BAF-856E-9366C5886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FEB5F11-A232-43ED-B96B-C1D617E94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4D8473-1C34-4ADD-9398-18F33716F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273A416-31C4-4507-ACB9-F55F288A5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C52A31-6F15-450A-A42E-18BCDF64B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F71F79-7CE2-4D80-B904-22BBFCC1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9E4B5-AE9B-4710-B1D7-75077DDA8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204" y="969564"/>
            <a:ext cx="2861811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Vitamin 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710AFC-B28C-4FB7-81F0-6D126D1CA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915765" y="2278410"/>
            <a:ext cx="7393031" cy="136770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2F748-DF9C-4236-80E7-DD9515E67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5459" y="4207687"/>
            <a:ext cx="2487795" cy="1956129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A0D00-8BA2-46C0-BE4F-65932F8BC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8130" y="4382585"/>
            <a:ext cx="6902948" cy="165670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3F945C5-E530-46BB-BD57-D53ABD61D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6C0F2D-A4C0-42FE-883A-E88BC7348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3201" y="965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4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56" y="326017"/>
            <a:ext cx="7974851" cy="1077229"/>
          </a:xfrm>
        </p:spPr>
        <p:txBody>
          <a:bodyPr anchor="b">
            <a:normAutofit/>
          </a:bodyPr>
          <a:lstStyle/>
          <a:p>
            <a:r>
              <a:rPr lang="en-US" sz="4000"/>
              <a:t>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461" y="1591733"/>
            <a:ext cx="7710141" cy="468488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Which of the following is the function of Vitamin K that is new to the Infant Feeding Guide?</a:t>
            </a:r>
          </a:p>
          <a:p>
            <a:pPr lvl="1"/>
            <a:r>
              <a:rPr lang="en-US" sz="2000" dirty="0"/>
              <a:t>A. Immune cell enhancement</a:t>
            </a:r>
          </a:p>
          <a:p>
            <a:pPr lvl="1"/>
            <a:r>
              <a:rPr lang="en-US" sz="2000" dirty="0"/>
              <a:t>B. Bone resorption and deposition</a:t>
            </a:r>
          </a:p>
          <a:p>
            <a:pPr lvl="1"/>
            <a:r>
              <a:rPr lang="en-US" sz="2000" dirty="0"/>
              <a:t>C. Aids in bone mineralization for bone formation</a:t>
            </a:r>
          </a:p>
          <a:p>
            <a:pPr lvl="1"/>
            <a:r>
              <a:rPr lang="en-US" sz="2000" dirty="0"/>
              <a:t>D. Interferes with the utilization of iron</a:t>
            </a:r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5DCAD61-DDEA-44E5-815E-68996545F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34D4A4-C115-40AC-BFC1-B11382132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56" y="326017"/>
            <a:ext cx="7974851" cy="1077229"/>
          </a:xfrm>
        </p:spPr>
        <p:txBody>
          <a:bodyPr anchor="b">
            <a:normAutofit/>
          </a:bodyPr>
          <a:lstStyle/>
          <a:p>
            <a:r>
              <a:rPr lang="en-US" sz="4000"/>
              <a:t>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D567E-782E-462A-B45E-6243AC80C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461" y="1591733"/>
            <a:ext cx="7710141" cy="468488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Which of the following is the function of Vitamin K that is new to the Infant Feeding Guide?</a:t>
            </a:r>
          </a:p>
          <a:p>
            <a:pPr lvl="1"/>
            <a:r>
              <a:rPr lang="en-US" sz="2000" dirty="0"/>
              <a:t>A. Immune cell enhancement</a:t>
            </a:r>
          </a:p>
          <a:p>
            <a:pPr lvl="1"/>
            <a:r>
              <a:rPr lang="en-US" sz="2000" dirty="0"/>
              <a:t>B. Bone resorption and deposition</a:t>
            </a:r>
          </a:p>
          <a:p>
            <a:pPr lvl="1"/>
            <a:r>
              <a:rPr lang="en-US" sz="2000" dirty="0">
                <a:highlight>
                  <a:srgbClr val="FF00FF"/>
                </a:highlight>
              </a:rPr>
              <a:t>C. Aids in bone mineralization for bone formation</a:t>
            </a:r>
          </a:p>
          <a:p>
            <a:pPr lvl="1"/>
            <a:r>
              <a:rPr lang="en-US" sz="2000" dirty="0"/>
              <a:t>D. Interferes with the utilization of iron</a:t>
            </a:r>
          </a:p>
          <a:p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E2CA9AE-1F89-4393-B62E-0155758CDF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1064365"/>
            <a:ext cx="3193648" cy="331367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Micronutrient Deficiencies &amp;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6FBF65F3-EFB5-361F-C802-74C493C323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924411"/>
              </p:ext>
            </p:extLst>
          </p:nvPr>
        </p:nvGraphicFramePr>
        <p:xfrm>
          <a:off x="5507182" y="897534"/>
          <a:ext cx="5889686" cy="53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CEB3B7-4E74-4B47-9976-CBD45EDDA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214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8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E8515BB-59EE-453D-82CE-EE72BF30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F492A7-5C9A-44D0-BA44-21328109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8CB1921-2103-4962-BC2D-CB488DD9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309053-D520-473F-B065-0965E5C88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97F2982-9D29-4C8C-B653-C0BCE1B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B325BAC-AB46-48CC-9F6B-79864ABE5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AF1CE20-1BF6-42BB-AF36-D72F27ED1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D24F67F-E7F6-4408-8FE0-398C5D40E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433001F-C4D0-414D-9D9A-FBC013FCD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8BC5C2-5868-4AE0-8366-DD1E32027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27B8B12-CB08-4E8F-8B34-8A799D779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B471DDD-ABF7-4B53-9DD3-D1DCF659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ADC2870-465C-4D34-98A4-AF6207571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442832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5" y="3428998"/>
            <a:ext cx="2923685" cy="226855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Micronutrient Deficiencies &amp;</a:t>
            </a:r>
            <a:br>
              <a:rPr lang="en-US" dirty="0"/>
            </a:br>
            <a:r>
              <a:rPr lang="en-US" dirty="0"/>
              <a:t>Resources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920B681-1C51-48CF-8A3D-5662EFB1B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113" y="0"/>
            <a:ext cx="5948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55E4CBF-740B-40B7-86C0-49C86A097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5769658" y="1417020"/>
            <a:ext cx="5284209" cy="4023958"/>
          </a:xfrm>
          <a:prstGeom prst="rect">
            <a:avLst/>
          </a:prstGeom>
          <a:ln w="12700">
            <a:noFill/>
          </a:ln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D66DB94B-74F9-44B1-B7CC-02E4DD47A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7920" y="236475"/>
            <a:ext cx="5439984" cy="6385049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43FB330-7325-494C-B016-924786381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778145-F62B-4303-BFDF-9B1AFD97E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15637" y="5254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2A156FDA-BF11-4971-B18E-8C5B939F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F3B273D-A774-45E3-B236-ECA52792E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7B04CCE-AFD6-469A-8DAE-9C4B073F0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9101FF76-B3A2-4BA6-88A2-C44C72B5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EFA679C-19AE-41DA-AC39-FBAB44B49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53F0841-3A4E-4B87-B725-71B7489F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887478"/>
            <a:ext cx="3108209" cy="107722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Nutrient Deficiencies &amp;</a:t>
            </a:r>
            <a:br>
              <a:rPr lang="en-US" dirty="0"/>
            </a:br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204" y="7355636"/>
            <a:ext cx="2664217" cy="3997828"/>
          </a:xfrm>
        </p:spPr>
        <p:txBody>
          <a:bodyPr>
            <a:normAutofit/>
          </a:bodyPr>
          <a:lstStyle/>
          <a:p>
            <a:pPr marL="6160" indent="0">
              <a:buNone/>
            </a:pPr>
            <a:endParaRPr lang="en-US" sz="16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3F17D38-D32B-4B58-8017-A8BDCF6D3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B6622-B8A4-49C9-B276-02765E497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5247" y="325458"/>
            <a:ext cx="4825586" cy="6206544"/>
          </a:xfrm>
          <a:prstGeom prst="rect">
            <a:avLst/>
          </a:prstGeom>
          <a:ln w="12700">
            <a:noFill/>
          </a:ln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A3DD0B4B-64C1-4C9A-B315-87C0AA878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32A6DB3-787A-4D6E-81DE-A4E7BA6C3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09464D-D000-40D3-AF62-4DEE36FCD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8207" y="4506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Recommendation for adding iron for exclusively breastfed infants changed from beginning iron-rich complementary foods at four months of age to: </a:t>
            </a:r>
          </a:p>
          <a:p>
            <a:pPr lvl="1"/>
            <a:r>
              <a:rPr lang="en-US" sz="2400" dirty="0"/>
              <a:t>"Parents and caregivers should be encouraged to talk with their health care providers about iron supplementation of 1mg/kg per day of oral iron beginning at four months of age until appropriate iron-containing complementary foods are introduced to the diet.”</a:t>
            </a:r>
          </a:p>
          <a:p>
            <a:pPr marL="457010" lvl="1" indent="0">
              <a:buNone/>
            </a:pPr>
            <a:endParaRPr lang="en-US" dirty="0"/>
          </a:p>
          <a:p>
            <a:pPr marL="457010" lvl="1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DA9310-5B25-4BA5-BD5B-679C77148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031" y="80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CFD75CA1-DAFF-4157-B565-D6C79409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718"/>
            <a:ext cx="12189867" cy="68607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064C3-A0DB-413C-9C4A-440DF8B1E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2449" b="12653"/>
          <a:stretch/>
        </p:blipFill>
        <p:spPr>
          <a:xfrm>
            <a:off x="6496196" y="-5436"/>
            <a:ext cx="12191675" cy="685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3877CEA-5292-4D2D-A817-0FF65709C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8A511EA-8A7D-481B-B261-8E90BD4F2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B07BB3D-24E2-454D-BF62-92926DCAD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BB7197-C453-4B1C-9B03-A3DCDF42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C730E46-C32B-4107-A6CE-1F51C36E4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4" y="0"/>
            <a:ext cx="7349109" cy="6858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014" y="808056"/>
            <a:ext cx="5264297" cy="1077229"/>
          </a:xfrm>
        </p:spPr>
        <p:txBody>
          <a:bodyPr>
            <a:normAutofit/>
          </a:bodyPr>
          <a:lstStyle/>
          <a:p>
            <a:pPr algn="l"/>
            <a:r>
              <a:rPr lang="en-US" b="1"/>
              <a:t>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014" y="2052116"/>
            <a:ext cx="5264297" cy="399782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New - "Elevated blood lead levels may interfere with the utilization of iron, causing hypochromic normocytic anemia (lower than normal paler red blood cells)" </a:t>
            </a:r>
          </a:p>
          <a:p>
            <a:endParaRPr lang="en-US" sz="2400" dirty="0"/>
          </a:p>
          <a:p>
            <a:r>
              <a:rPr lang="en-US" sz="2400" dirty="0"/>
              <a:t>Avoiding lead toxicity updated</a:t>
            </a:r>
          </a:p>
          <a:p>
            <a:endParaRPr lang="en-US" dirty="0"/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7464FFF-4BE3-470B-9CEC-52AD5CCF8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6643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5E9135-A6B3-4381-AEB5-1FA679B27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3591" y="80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9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137" y="2052116"/>
            <a:ext cx="8652202" cy="4139364"/>
          </a:xfrm>
        </p:spPr>
        <p:txBody>
          <a:bodyPr anchor="t">
            <a:normAutofit/>
          </a:bodyPr>
          <a:lstStyle/>
          <a:p>
            <a:pPr lvl="1"/>
            <a:r>
              <a:rPr lang="en-US" sz="2400" u="sng" dirty="0"/>
              <a:t>Previous recommendation</a:t>
            </a:r>
            <a:r>
              <a:rPr lang="en-US" sz="2400" dirty="0"/>
              <a:t>: Supplement 0.25 mg sodium fluoride per day in infants over 6 months when local drinking water contains less than 0.3 ppm fluoride</a:t>
            </a:r>
          </a:p>
          <a:p>
            <a:pPr lvl="1"/>
            <a:r>
              <a:rPr lang="en-US" sz="2400" u="sng" dirty="0"/>
              <a:t>Updated recommendation</a:t>
            </a:r>
            <a:r>
              <a:rPr lang="en-US" sz="2400" dirty="0"/>
              <a:t>: Health care provider to determine ‘appropriate’ supplementation when local drinking water contains less than 0.3 ppm fluoride</a:t>
            </a:r>
          </a:p>
          <a:p>
            <a:pPr marL="457010" lvl="1" indent="0">
              <a:buNone/>
            </a:pPr>
            <a:endParaRPr lang="en-US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2765CE-AA71-46B5-8187-73E7F0F98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5081" y="888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C728D7-45DD-42D9-9DDB-556EEC62B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9306" y="737070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E7090-7F98-4D82-8D95-B6AFD877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1200"/>
              </a:spcAft>
            </a:pPr>
            <a:r>
              <a:rPr lang="en-US" dirty="0"/>
              <a:t>Infant Nutrition &amp; Feeding Guide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7E832A2C-9BFF-CFA0-636C-F80DB32844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074227"/>
              </p:ext>
            </p:extLst>
          </p:nvPr>
        </p:nvGraphicFramePr>
        <p:xfrm>
          <a:off x="2611808" y="2367883"/>
          <a:ext cx="7958330" cy="336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13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91" y="1064365"/>
            <a:ext cx="2856582" cy="3313671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62A6C8-88BF-53FE-9C34-0F3BD9044C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199295"/>
              </p:ext>
            </p:extLst>
          </p:nvPr>
        </p:nvGraphicFramePr>
        <p:xfrm>
          <a:off x="5507182" y="897534"/>
          <a:ext cx="5889686" cy="53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 descr="A baby in a highchair&#10;&#10;Description automatically generated with medium confidence">
            <a:extLst>
              <a:ext uri="{FF2B5EF4-FFF2-40B4-BE49-F238E27FC236}">
                <a16:creationId xmlns:a16="http://schemas.microsoft.com/office/drawing/2014/main" id="{0AE249C1-EAAD-478E-B07F-FC269C83D6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652" t="36963" r="38030" b="15337"/>
          <a:stretch/>
        </p:blipFill>
        <p:spPr>
          <a:xfrm rot="5400000">
            <a:off x="578030" y="2910092"/>
            <a:ext cx="3313672" cy="245341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60F230-2750-46CC-9CD9-56452998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96181" y="1100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21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4AFB45-8651-49A1-9293-471A58451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3F1A6B-6E7C-48A3-A3B6-49D2252EC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B0B6B8-D447-4E07-9D93-9A49D6135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3A9053-4D82-42A1-B7FC-30445315A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6BB634-425A-472D-AB84-26735C1F2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663B42-1DD2-48FE-8D6C-B97EB5E19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504D63-FCC1-4275-9409-5D68DDC4C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795ECCF-952B-4D96-AC3E-F7CA9CCF9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FA46462-8DEA-485F-9AFB-B2FEEC7AE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EB8554-C947-4312-8E5E-71904FA1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6B5E3BD-66C3-44A4-A94C-C45356EAF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7FAEDD-63C5-455F-92E8-48AC64F6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9D6AEC-BEA8-49AD-B801-EA8D37777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8" y="5166420"/>
            <a:ext cx="8440564" cy="104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Water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E075EA-9692-4FDD-8D7E-33874E33D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366C58-09A6-4719-A064-055DC43DF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269751" y="972646"/>
            <a:ext cx="3450055" cy="264838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9D274-D4E0-4843-9495-DFB1E6F35D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5887" y="1021037"/>
            <a:ext cx="4069217" cy="25516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6FB1905-BDBB-4EA4-B7F1-527D02DD7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9148" y="319016"/>
            <a:ext cx="9734654" cy="3948816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E8304A-E6E7-4E13-A036-8338D3278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6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A43FCB-2A55-41AD-BAA3-3A294470E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683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DE5C006-2E46-461F-B004-4E0466B0D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EE79A-1F95-411D-AA6C-34A658C9FDB8}"/>
              </a:ext>
            </a:extLst>
          </p:cNvPr>
          <p:cNvSpPr txBox="1"/>
          <p:nvPr/>
        </p:nvSpPr>
        <p:spPr>
          <a:xfrm>
            <a:off x="1650531" y="4439798"/>
            <a:ext cx="8962366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Water AI for infants added, in addition to total body water percentage range recommendations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D700A5-35B0-44EC-8DFC-EA277FF4B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0147" y="5993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76C6E301-36BA-4592-AB19-CD0262588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aby drinking from a cup&#10;&#10;Description automatically generated with medium confidence">
            <a:extLst>
              <a:ext uri="{FF2B5EF4-FFF2-40B4-BE49-F238E27FC236}">
                <a16:creationId xmlns:a16="http://schemas.microsoft.com/office/drawing/2014/main" id="{025AD578-E902-45B4-A751-93D98F087A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7250" r="9091" b="24397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C3DBB084-95DB-447E-B8E0-95866BF7D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82E0068A-7BA4-4E75-8205-9581FD386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7" name="Rectangle 15">
            <a:extLst>
              <a:ext uri="{FF2B5EF4-FFF2-40B4-BE49-F238E27FC236}">
                <a16:creationId xmlns:a16="http://schemas.microsoft.com/office/drawing/2014/main" id="{62B15106-A0C7-4919-9531-44635A1E7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3139471B-1F88-4C34-836E-31AEAAEEE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91C1102D-0F8F-46C5-B82D-CA7930F8B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4" y="0"/>
            <a:ext cx="734910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014" y="808056"/>
            <a:ext cx="526429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Other Nutritional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014" y="2381249"/>
            <a:ext cx="5264297" cy="4219575"/>
          </a:xfrm>
        </p:spPr>
        <p:txBody>
          <a:bodyPr>
            <a:normAutofit/>
          </a:bodyPr>
          <a:lstStyle/>
          <a:p>
            <a:r>
              <a:rPr lang="en-US" sz="2400" dirty="0"/>
              <a:t>AAP and NHLBI recommendation to avoid restricting fat in children under age two was dropped to under one year of age</a:t>
            </a:r>
          </a:p>
          <a:p>
            <a:r>
              <a:rPr lang="en-US" sz="2400" dirty="0"/>
              <a:t>"Human milk proteins have a high nutritional quality and are digested and absorbed more efficiently than proteins in infant formula”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4917704-55AB-4DC7-B5CA-E55270138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6643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87F214-B60B-4810-8E9F-76F5D9A20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49677" y="80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18AFB-A478-4F2E-B8F7-EE18C12E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61394-F499-42F1-994E-F2B6FCA3A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0660" y="2052116"/>
            <a:ext cx="8505022" cy="3997828"/>
          </a:xfrm>
        </p:spPr>
        <p:txBody>
          <a:bodyPr/>
          <a:lstStyle/>
          <a:p>
            <a:r>
              <a:rPr lang="en-US" sz="2400" dirty="0"/>
              <a:t>Which of the following is NOT true about </a:t>
            </a:r>
            <a:r>
              <a:rPr lang="en-US" sz="2400" dirty="0" err="1"/>
              <a:t>relactation</a:t>
            </a:r>
            <a:r>
              <a:rPr lang="en-US" sz="2400" dirty="0"/>
              <a:t>?</a:t>
            </a:r>
          </a:p>
          <a:p>
            <a:pPr lvl="1"/>
            <a:r>
              <a:rPr lang="en-US" sz="2000" dirty="0"/>
              <a:t>A. It is easiest when attempted before the infant is 6 months of age</a:t>
            </a:r>
          </a:p>
          <a:p>
            <a:pPr lvl="1"/>
            <a:r>
              <a:rPr lang="en-US" sz="2000" dirty="0"/>
              <a:t>B. Parents who have never nursed can </a:t>
            </a:r>
            <a:r>
              <a:rPr lang="en-US" sz="2000" dirty="0" err="1"/>
              <a:t>relactate</a:t>
            </a:r>
            <a:endParaRPr lang="en-US" sz="2000" dirty="0"/>
          </a:p>
          <a:p>
            <a:pPr lvl="1"/>
            <a:r>
              <a:rPr lang="en-US" sz="2000" dirty="0"/>
              <a:t>C. Frequent breast stimulation and continued support are key to success</a:t>
            </a:r>
          </a:p>
          <a:p>
            <a:pPr lvl="1"/>
            <a:r>
              <a:rPr lang="en-US" sz="2000" dirty="0"/>
              <a:t>D. It is not possible if a mother did not nurse the baby within 48 hours after birth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AE9BB8D-8ECC-4721-8E46-BC7F228A76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8739" y="5310554"/>
            <a:ext cx="2063260" cy="15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FD780-03C8-436D-A3D3-8057BFA8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06E4A-3E9B-4359-AE96-14B40A469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8" marR="0" lvl="0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Which of the following is NOT true about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relactation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A. It is easiest when attempted before the infant is 6 months of age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B. Parents who have never nursed can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relactate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Frequent breast stimulation and continued support are key to success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D. It is not possible if a mother did not nurse the baby within 48 hours after birth</a:t>
            </a:r>
          </a:p>
          <a:p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442CE20-2BF8-4F9D-B157-980BEAA0F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4953" y="5240214"/>
            <a:ext cx="2157046" cy="16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4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DDBC-284E-42D2-BBDF-1638915E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&amp;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53E36-AC45-4298-AA69-0D9502E34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262" y="1885285"/>
            <a:ext cx="8440615" cy="4673777"/>
          </a:xfrm>
        </p:spPr>
        <p:txBody>
          <a:bodyPr>
            <a:normAutofit/>
          </a:bodyPr>
          <a:lstStyle/>
          <a:p>
            <a:r>
              <a:rPr lang="en-US" sz="2400" dirty="0"/>
              <a:t>Websites:</a:t>
            </a:r>
          </a:p>
          <a:p>
            <a:pPr lvl="1"/>
            <a:r>
              <a:rPr lang="en-US" sz="2000" dirty="0">
                <a:hlinkClick r:id="rId5"/>
              </a:rPr>
              <a:t>2020-2025 Dietary Guidelines for Americans</a:t>
            </a:r>
            <a:endParaRPr lang="en-US" sz="2000" dirty="0"/>
          </a:p>
          <a:p>
            <a:pPr lvl="1"/>
            <a:r>
              <a:rPr lang="en-US" sz="2000" dirty="0">
                <a:hlinkClick r:id="rId6"/>
              </a:rPr>
              <a:t>WIC Learning Online modules and job aids</a:t>
            </a:r>
            <a:endParaRPr lang="en-US" sz="2000" dirty="0"/>
          </a:p>
          <a:p>
            <a:r>
              <a:rPr lang="en-US" sz="2400" dirty="0"/>
              <a:t>DHS Materials:</a:t>
            </a:r>
          </a:p>
          <a:p>
            <a:pPr lvl="1"/>
            <a:r>
              <a:rPr lang="en-US" sz="2000" dirty="0"/>
              <a:t>4340 – Well Fed Means Less Lead </a:t>
            </a:r>
          </a:p>
          <a:p>
            <a:pPr lvl="1"/>
            <a:r>
              <a:rPr lang="en-US" sz="2000" dirty="0"/>
              <a:t>4443 – Nutrient Sheet, Calcium</a:t>
            </a:r>
          </a:p>
          <a:p>
            <a:pPr lvl="1"/>
            <a:r>
              <a:rPr lang="en-US" sz="2000" dirty="0"/>
              <a:t>4444 – Nutrient Sheet, Iron</a:t>
            </a:r>
          </a:p>
          <a:p>
            <a:pPr lvl="1"/>
            <a:r>
              <a:rPr lang="en-US" sz="2000" dirty="0"/>
              <a:t>4429 – How to Get Your Children to Eat More Fruits &amp; Vegetables</a:t>
            </a:r>
          </a:p>
          <a:p>
            <a:pPr lvl="1"/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546E87-5823-4AC1-B1B5-5060873C3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5339" y="6049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6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0815A55-8D70-457A-807A-8497E4EB2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9409685-E4D7-4C17-A7A6-C7C411192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BB97CD4-5E08-4372-8A06-C645E570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147E635D-C3B4-465B-AF24-991B6BF63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4A0623D0-396B-499E-BBFB-C17F1BB0F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" name="Content Placeholder 6" descr="A picture containing person, indoor, food&#10;&#10;Description automatically generated">
            <a:extLst>
              <a:ext uri="{FF2B5EF4-FFF2-40B4-BE49-F238E27FC236}">
                <a16:creationId xmlns:a16="http://schemas.microsoft.com/office/drawing/2014/main" id="{ABCA3143-B406-48FC-8B7F-B434D35713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alphaModFix amt="35000"/>
          </a:blip>
          <a:srcRect l="16531" r="41281"/>
          <a:stretch/>
        </p:blipFill>
        <p:spPr>
          <a:xfrm rot="5400000">
            <a:off x="2686812" y="-2666849"/>
            <a:ext cx="6858000" cy="12191695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14E56C4B-C9E0-4F01-AF43-E69279A06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6CCFC05F-DF0D-4B1B-8FD8-51B508CB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2" y="0"/>
            <a:ext cx="11228892" cy="6858000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8C654A17-56DA-4921-A42B-DE255FA66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E7090-7F98-4D82-8D95-B6AFD877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054" y="3428998"/>
            <a:ext cx="5816024" cy="2623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4600"/>
              <a:t>Chapter 2 </a:t>
            </a:r>
            <a:br>
              <a:rPr lang="en-US" sz="4600"/>
            </a:br>
            <a:r>
              <a:rPr lang="en-US" sz="4600"/>
              <a:t>Development of Infant Feeding Skills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99D7599-D499-44FE-A8E2-8A3741CA8D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981FBD-FD29-4987-BCF5-64D19F6F7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3DE5E2-C164-48A7-9546-7FEBDD229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8D2F1C-26BF-4FFE-BA9F-03C15E90C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93B5C0-3433-48A7-AA95-E427D5E29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A3AC19-10B5-4F80-8B82-C966043F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ACAED8-B43D-47F6-A3A0-C7F93E0BE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54AB1-DAD7-43BA-A40E-A988C2E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850" y="808056"/>
            <a:ext cx="4567985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Feeding Reflexes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609F8-B5F6-47B5-8729-C0A55AD43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850" y="2052115"/>
            <a:ext cx="4537179" cy="4436819"/>
          </a:xfrm>
        </p:spPr>
        <p:txBody>
          <a:bodyPr>
            <a:normAutofit/>
          </a:bodyPr>
          <a:lstStyle/>
          <a:p>
            <a:r>
              <a:rPr lang="en-US" sz="2400" dirty="0"/>
              <a:t>Rooting reflex changes to voluntary behavior by around three weeks of age</a:t>
            </a:r>
          </a:p>
          <a:p>
            <a:r>
              <a:rPr lang="en-US" sz="2400" dirty="0"/>
              <a:t>Additional early reflexes to watch for</a:t>
            </a:r>
          </a:p>
          <a:p>
            <a:r>
              <a:rPr lang="en-US" sz="2400" dirty="0"/>
              <a:t>Tongue thrust reflex - helps protect the infant from choking</a:t>
            </a:r>
          </a:p>
          <a:p>
            <a:endParaRPr lang="en-US" sz="1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956403-6CFB-405C-A869-4AABCC122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0604" y="641224"/>
            <a:ext cx="3120416" cy="55780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Baby outline">
            <a:hlinkClick r:id="rId8"/>
            <a:extLst>
              <a:ext uri="{FF2B5EF4-FFF2-40B4-BE49-F238E27FC236}">
                <a16:creationId xmlns:a16="http://schemas.microsoft.com/office/drawing/2014/main" id="{D65F1F55-DA8E-4A95-8131-F71907F506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0208" y="2195019"/>
            <a:ext cx="2469200" cy="2469200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0B1FF9A-87D6-4772-852B-F4A81BFE7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0199" y="890907"/>
            <a:ext cx="2623652" cy="5077948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187D94-65F6-4C29-BD34-5F29637E0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2D7108-63AB-4429-902B-354A24FB5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4933" y="9160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" y="-2718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65268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4986954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Baby’s latch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924" y="1885285"/>
            <a:ext cx="3635786" cy="4639340"/>
          </a:xfrm>
        </p:spPr>
        <p:txBody>
          <a:bodyPr>
            <a:normAutofit/>
          </a:bodyPr>
          <a:lstStyle/>
          <a:p>
            <a:pPr marL="6160" indent="0">
              <a:lnSpc>
                <a:spcPct val="110000"/>
              </a:lnSpc>
              <a:buNone/>
            </a:pPr>
            <a:r>
              <a:rPr lang="en-US" sz="2400" dirty="0"/>
              <a:t>Expanded upon latch description, including two stages of sucking for letdown and drinking</a:t>
            </a:r>
          </a:p>
          <a:p>
            <a:pPr marL="6160" indent="0">
              <a:lnSpc>
                <a:spcPct val="110000"/>
              </a:lnSpc>
              <a:buNone/>
            </a:pPr>
            <a:endParaRPr lang="en-US" sz="1800" dirty="0"/>
          </a:p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397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0F4AC-E3FC-4FEF-9DAC-3A0C586AB1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03" r="17102" b="3"/>
          <a:stretch/>
        </p:blipFill>
        <p:spPr>
          <a:xfrm>
            <a:off x="7534656" y="227"/>
            <a:ext cx="4657039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72" y="0"/>
            <a:ext cx="4649628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F28501-6B18-4146-A653-12A7AECD8C6F}"/>
              </a:ext>
            </a:extLst>
          </p:cNvPr>
          <p:cNvSpPr txBox="1"/>
          <p:nvPr/>
        </p:nvSpPr>
        <p:spPr>
          <a:xfrm>
            <a:off x="7845546" y="6390899"/>
            <a:ext cx="4035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https://www.google.com/url?sa=i&amp;url=https%3A%2F%2Fdiatribe.org%2Funderstanding-gestational-diabetes&amp;psig=AOvVaw0-J7DDleBpfQOIaAzzXQNM&amp;ust=1652275998357000&amp;source=images&amp;cd=vfe&amp;ved=0CAoQjhxqFwoTCNC26YuG1fcCFQAAAAAdAAAAABAI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934392-BFE0-4DE4-91E4-0C19A7148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0771" y="92308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867E-C403-442E-B468-EFAC6337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8ECE7-83A7-4AEA-AC88-C406E251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812" y="2052116"/>
            <a:ext cx="8185533" cy="3997828"/>
          </a:xfrm>
        </p:spPr>
        <p:txBody>
          <a:bodyPr/>
          <a:lstStyle/>
          <a:p>
            <a:r>
              <a:rPr lang="en-US" sz="2400" dirty="0"/>
              <a:t>Which of the following is NOT true about the tongue thrust reflex</a:t>
            </a:r>
          </a:p>
          <a:p>
            <a:pPr lvl="1"/>
            <a:r>
              <a:rPr lang="en-US" sz="2000" dirty="0"/>
              <a:t>A. It is a sign that baby does not like a food</a:t>
            </a:r>
          </a:p>
          <a:p>
            <a:pPr lvl="1"/>
            <a:r>
              <a:rPr lang="en-US" sz="2000" dirty="0"/>
              <a:t>B. It protects an infant from choking</a:t>
            </a:r>
          </a:p>
          <a:p>
            <a:pPr lvl="1"/>
            <a:r>
              <a:rPr lang="en-US" sz="2000" dirty="0"/>
              <a:t>C. It disappears between 4-7 months of age</a:t>
            </a:r>
          </a:p>
          <a:p>
            <a:pPr lvl="1"/>
            <a:r>
              <a:rPr lang="en-US" sz="2000" dirty="0"/>
              <a:t>D. It is characterized by an infant’s tongue reflexively pushing food or objects back out of their mouth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56177D8-09AB-4B22-B1E8-5FCA4137A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0FBF8B-51F9-4449-9D54-E5F1AF837C8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197100" y="183356"/>
            <a:ext cx="7797800" cy="649128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D6C12A-AAB1-43EA-BA6C-2E625D90C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0318" y="5962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7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90F0-8FFE-468D-A5AB-711E8747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4B45B-24F8-4CA3-9103-C90358E82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8" marR="0" lvl="0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Which of the following is NOT true about the tongue thrust reflex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A. It is a sign that baby does not like a food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B. It protects an infant from choking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It disappears between 4-7 months of age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D. It is characterized by an infant’s tongue reflexively pushing food or objects back out of their mouth</a:t>
            </a:r>
          </a:p>
          <a:p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DA58E0B-6CE3-4591-ABE0-8B5D309B6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New Pros &amp; Cons of Pacifier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D2AB-EDC6-408A-8045-ABA18CB03B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0" y="2052116"/>
            <a:ext cx="4973334" cy="3997828"/>
          </a:xfrm>
        </p:spPr>
        <p:txBody>
          <a:bodyPr>
            <a:noAutofit/>
          </a:bodyPr>
          <a:lstStyle/>
          <a:p>
            <a:r>
              <a:rPr lang="en-US" sz="2200" dirty="0"/>
              <a:t>"Once satisfied, infants may suck on a pacifier - or their fingers. Nonnutritive sucking declines with increasing age, usually about age 4 to 5 years." </a:t>
            </a:r>
          </a:p>
          <a:p>
            <a:r>
              <a:rPr lang="en-US" sz="2200" dirty="0"/>
              <a:t>"…one potential benefit to use of a pacifier at infant nap to sleep time is a possible decreased risk of sudden infant death syndrome (SIDS).”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0D566-69B6-4D8F-9F25-F26EFEF42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6635" y="2052114"/>
            <a:ext cx="4420465" cy="4310586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pPr marL="6160" indent="0">
              <a:buNone/>
            </a:pPr>
            <a:endParaRPr lang="en-US" dirty="0"/>
          </a:p>
          <a:p>
            <a:endParaRPr lang="en-US" dirty="0"/>
          </a:p>
          <a:p>
            <a:pPr marL="6160" indent="0">
              <a:buNone/>
            </a:pPr>
            <a:r>
              <a:rPr lang="en-US" sz="900" dirty="0"/>
              <a:t>	https://www.thebump.com/a/pacifier-pro-and-con</a:t>
            </a:r>
          </a:p>
          <a:p>
            <a:pPr marL="6160" indent="0">
              <a:buNone/>
            </a:pPr>
            <a:endParaRPr lang="en-US" dirty="0"/>
          </a:p>
          <a:p>
            <a:pPr marL="6160" indent="0">
              <a:buNone/>
            </a:pPr>
            <a:r>
              <a:rPr lang="en-US" sz="2600" dirty="0"/>
              <a:t>“It is recommended that pacifier use cease by 12 months because there are several potential problems…dental issues, increased risk of ear infections.”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9BA04-04EC-4A2F-B8DB-8A219A252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396" y="1514721"/>
            <a:ext cx="2660786" cy="195732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F1A166-1926-4300-9E69-EFED7AB9F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9727" y="9099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81116F9-B2D8-434E-93A2-825F539EC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0D5904A-E774-4246-92D2-BE5B19785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DBE1A2A-A7C6-43CB-8083-8FAEC2AF8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id="{53F72B9A-BDE4-4DED-A017-F97BFBF9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7D617ED6-8F6C-4C44-821F-7D9E8C880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1CBADB87-987D-4AE6-82BC-BB28E9174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A6BCFE9F-9906-4AFC-B077-F8077F97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73C57E95-20BC-4724-87F1-B8D7A15D9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1894D4E-A196-4831-8D6B-454E3ADD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E7090-7F98-4D82-8D95-B6AFD877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218" y="808056"/>
            <a:ext cx="8445622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Aft>
                <a:spcPts val="1200"/>
              </a:spcAft>
            </a:pPr>
            <a:r>
              <a:rPr lang="en-US" dirty="0"/>
              <a:t>Feeding Skill Development 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ECD6298-F9A7-4DDB-9EA8-2CD59A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FA916C-0501-4A36-8FD3-23ADD1F97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6499" y="2052116"/>
            <a:ext cx="8291942" cy="3997828"/>
          </a:xfrm>
        </p:spPr>
        <p:txBody>
          <a:bodyPr>
            <a:normAutofit/>
          </a:bodyPr>
          <a:lstStyle/>
          <a:p>
            <a:r>
              <a:rPr lang="en-US" sz="2400" dirty="0"/>
              <a:t>Average age infants typically acquire certain feeding skills is no longer referenced</a:t>
            </a:r>
          </a:p>
          <a:p>
            <a:r>
              <a:rPr lang="en-US" sz="2400" dirty="0"/>
              <a:t>"How Developmental Delays Affect an Infant's Feeding Skills” has been added</a:t>
            </a:r>
          </a:p>
          <a:p>
            <a:r>
              <a:rPr lang="en-US" sz="2400" dirty="0"/>
              <a:t>Introduction of complementary foods was changed from '4-6 months' to 'around 6 months’</a:t>
            </a:r>
          </a:p>
          <a:p>
            <a:r>
              <a:rPr lang="en-US" sz="2400" dirty="0"/>
              <a:t>Role of family dysfunction in FTT is described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0F4765-F408-48F5-916A-178F48BDF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2912" y="94870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2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8515BB-59EE-453D-82CE-EE72BF30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492A7-5C9A-44D0-BA44-21328109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CB1921-2103-4962-BC2D-CB488DD9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309053-D520-473F-B065-0965E5C88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7F2982-9D29-4C8C-B653-C0BCE1B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325BAC-AB46-48CC-9F6B-79864ABE5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F1CE20-1BF6-42BB-AF36-D72F27ED1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CC4AF46-A1F3-4DF9-8F71-44A6B10E4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798FC9-A14A-487D-88A2-A57F0029D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065053-9EF0-4668-9CF6-DD9A49BE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CD8DEDF-3AC4-4735-B9FF-7BE084C2B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06AA5C-5136-4C1B-8030-6FE6F0F55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410167-A5D0-4B9C-A90D-300AF6533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CA11-84E5-459F-BF71-ABB8E2F2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932" y="2292002"/>
            <a:ext cx="3350668" cy="226855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dirty="0"/>
              <a:t>Table 2.1 Sequence of Infant Developmental Skills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7E3733-9F27-46A3-A9AC-A6D756660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922821" y="1375768"/>
            <a:ext cx="6141000" cy="469749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4A2D297-946C-413D-8762-81BB0BB72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CDCC93-4C65-4271-9C8E-D6DEBD3C9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5201" y="42692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8515BB-59EE-453D-82CE-EE72BF30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F492A7-5C9A-44D0-BA44-21328109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CB1921-2103-4962-BC2D-CB488DD9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309053-D520-473F-B065-0965E5C88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7B27DF-8961-4473-A375-68D728746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FD8EDB-2312-4205-84DF-61A53F865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B30E19-C5A4-40B1-988C-0E5552A0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33430C4-BD10-4423-8776-51921E32B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B15EBF1-FB14-467D-A15D-369EE2227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7377F3-95BA-4A03-8D53-EB59B237D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879606-62D7-4F90-866F-A0919164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F7AF03-2B9E-4E13-91CC-45F6F3F47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8909A10-112F-48E4-97D5-125EB8134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81FDF3-1A67-4C0E-9F53-1126835B41B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8"/>
          <a:stretch>
            <a:fillRect/>
          </a:stretch>
        </p:blipFill>
        <p:spPr>
          <a:xfrm>
            <a:off x="1419164" y="1010556"/>
            <a:ext cx="6714586" cy="461157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ED2A92-BA6A-4C17-A8A0-C0ECAFEC008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15630" y="1235869"/>
            <a:ext cx="3016439" cy="3997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160" indent="0">
              <a:buNone/>
            </a:pPr>
            <a:r>
              <a:rPr lang="en-US" sz="3400" dirty="0"/>
              <a:t>Table 2.2 </a:t>
            </a:r>
          </a:p>
          <a:p>
            <a:pPr marL="6160" indent="0">
              <a:buNone/>
            </a:pPr>
            <a:r>
              <a:rPr lang="en-US" sz="3400" dirty="0"/>
              <a:t>Infant Hunger and Satiety Cues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0B412F-8135-433C-A259-42EFAB4DF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2F253C-3E41-4FF4-8A8B-32CEA6351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383" y="41835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10630-06CC-45BC-9400-14DA111B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&amp; References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A87AC-A782-4D24-8E7A-7EE6D38CE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6441" y="1725090"/>
            <a:ext cx="3896467" cy="713818"/>
          </a:xfrm>
        </p:spPr>
        <p:txBody>
          <a:bodyPr/>
          <a:lstStyle/>
          <a:p>
            <a:r>
              <a:rPr lang="en-US" dirty="0"/>
              <a:t>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1E866-02AE-486B-88DC-C4DC379EC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9285" y="2597984"/>
            <a:ext cx="3893623" cy="387315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5"/>
              </a:rPr>
              <a:t>WIC Breastfeeding Support</a:t>
            </a:r>
            <a:endParaRPr lang="en-US" dirty="0"/>
          </a:p>
          <a:p>
            <a:r>
              <a:rPr lang="en-US" dirty="0"/>
              <a:t>WIC Learning Online </a:t>
            </a:r>
          </a:p>
          <a:p>
            <a:pPr lvl="1"/>
            <a:r>
              <a:rPr lang="en-US" dirty="0">
                <a:hlinkClick r:id="rId6"/>
              </a:rPr>
              <a:t>Infant Developmental Skills/Hunger and Satiety Cues Course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Infant Feeding Skills Quiz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D1DC6B-2190-46DE-A6CF-89DCFE502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4771" y="1725090"/>
            <a:ext cx="3899798" cy="713818"/>
          </a:xfrm>
        </p:spPr>
        <p:txBody>
          <a:bodyPr/>
          <a:lstStyle/>
          <a:p>
            <a:r>
              <a:rPr lang="en-US" dirty="0"/>
              <a:t>DHS Handouts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425DAF-D517-4CAD-811C-C3C1E55B0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6635" y="2597984"/>
            <a:ext cx="3899798" cy="38731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4171 –Best for Baby</a:t>
            </a:r>
          </a:p>
          <a:p>
            <a:r>
              <a:rPr lang="en-US" dirty="0"/>
              <a:t>4369 – Feeding Your Baby Birth to 12 Months</a:t>
            </a:r>
          </a:p>
          <a:p>
            <a:pPr lvl="1"/>
            <a:r>
              <a:rPr lang="en-US" dirty="0"/>
              <a:t>Feeding Your Newborn</a:t>
            </a:r>
          </a:p>
          <a:p>
            <a:pPr lvl="1"/>
            <a:r>
              <a:rPr lang="en-US" dirty="0"/>
              <a:t>Next Foods</a:t>
            </a:r>
          </a:p>
          <a:p>
            <a:pPr lvl="1"/>
            <a:r>
              <a:rPr lang="en-US" dirty="0"/>
              <a:t>Paced Feeding</a:t>
            </a:r>
          </a:p>
          <a:p>
            <a:pPr lvl="1"/>
            <a:r>
              <a:rPr lang="en-US" dirty="0"/>
              <a:t>Time For a Cup</a:t>
            </a:r>
          </a:p>
          <a:p>
            <a:r>
              <a:rPr lang="en-US" dirty="0"/>
              <a:t>4876 – Look at Me Now 9-12 months</a:t>
            </a:r>
          </a:p>
          <a:p>
            <a:endParaRPr lang="en-US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E5EBAA-94F0-4BB1-A0AC-84D7B2497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9769" y="5861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E7090-7F98-4D82-8D95-B6AFD877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94" y="1064365"/>
            <a:ext cx="3205079" cy="3313671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Infant Nutrition &amp; Feeding Guide  Chapters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1 &amp; 2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Conclusion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0CF4C79-EBE4-EC56-B207-C937B6628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41951"/>
              </p:ext>
            </p:extLst>
          </p:nvPr>
        </p:nvGraphicFramePr>
        <p:xfrm>
          <a:off x="5507182" y="897534"/>
          <a:ext cx="5889686" cy="53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34ECF9-A4DF-465C-8E0C-ADF2F1494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8833" y="51376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5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CBA0-D4CC-4C3A-B0F6-E40E220D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2287684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300" dirty="0"/>
              <a:t>Congratulations!</a:t>
            </a:r>
            <a:br>
              <a:rPr lang="en-US" sz="5300" dirty="0"/>
            </a:br>
            <a:br>
              <a:rPr lang="en-US" dirty="0"/>
            </a:br>
            <a:r>
              <a:rPr lang="en-US" sz="3100" dirty="0"/>
              <a:t>You have successfully completed Ch. 1 &amp; 2 of the Infant Nutrition &amp; Feeding Guide Update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E4935-24D9-4211-A449-D8C9AED34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808" y="3327094"/>
            <a:ext cx="7958331" cy="2722850"/>
          </a:xfrm>
        </p:spPr>
        <p:txBody>
          <a:bodyPr/>
          <a:lstStyle/>
          <a:p>
            <a:pPr marL="6160" indent="0" algn="ctr">
              <a:buNone/>
            </a:pPr>
            <a:r>
              <a:rPr lang="en-US" dirty="0"/>
              <a:t>This certificate is awarded to:</a:t>
            </a:r>
          </a:p>
          <a:p>
            <a:pPr marL="6160" indent="0" algn="ctr">
              <a:buNone/>
            </a:pPr>
            <a:r>
              <a:rPr lang="en-US" dirty="0"/>
              <a:t>_______________________________</a:t>
            </a:r>
          </a:p>
          <a:p>
            <a:pPr marL="6160" indent="0" algn="ctr">
              <a:buNone/>
            </a:pPr>
            <a:r>
              <a:rPr lang="en-US" dirty="0"/>
              <a:t>Completed on:</a:t>
            </a:r>
          </a:p>
          <a:p>
            <a:pPr marL="6160" indent="0" algn="ctr">
              <a:buNone/>
            </a:pPr>
            <a:r>
              <a:rPr lang="en-US" dirty="0"/>
              <a:t>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9102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7090-7F98-4D82-8D95-B6AFD877B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Chapters 1 &amp; 2 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D82E-664D-43EA-B0DB-FDAD7D21A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5629" y="1933119"/>
            <a:ext cx="4651705" cy="4574267"/>
          </a:xfrm>
        </p:spPr>
        <p:txBody>
          <a:bodyPr>
            <a:noAutofit/>
          </a:bodyPr>
          <a:lstStyle/>
          <a:p>
            <a:r>
              <a:rPr lang="en-US" sz="2400" dirty="0"/>
              <a:t>Updates include:</a:t>
            </a:r>
          </a:p>
          <a:p>
            <a:pPr lvl="1"/>
            <a:r>
              <a:rPr lang="en-US" sz="2400" dirty="0"/>
              <a:t>Changes to current nutrient intake recommendations</a:t>
            </a:r>
          </a:p>
          <a:p>
            <a:pPr lvl="1"/>
            <a:r>
              <a:rPr lang="en-US" sz="2400" dirty="0"/>
              <a:t>Expanded content about the development of infant feeding skills</a:t>
            </a:r>
          </a:p>
          <a:p>
            <a:endParaRPr lang="en-US" sz="1600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407AC70-DB7C-4E0B-918A-F4F5F0E6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639">
            <a:off x="7106790" y="1435265"/>
            <a:ext cx="3429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4891A5-F10E-4794-B41F-149C4798D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534" y="882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99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3" name="Picture 101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4" name="Rectangle 103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Rectangle 105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Rectangle 107">
            <a:extLst>
              <a:ext uri="{FF2B5EF4-FFF2-40B4-BE49-F238E27FC236}">
                <a16:creationId xmlns:a16="http://schemas.microsoft.com/office/drawing/2014/main" id="{50815A55-8D70-457A-807A-8497E4EB2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09">
            <a:extLst>
              <a:ext uri="{FF2B5EF4-FFF2-40B4-BE49-F238E27FC236}">
                <a16:creationId xmlns:a16="http://schemas.microsoft.com/office/drawing/2014/main" id="{E9409685-E4D7-4C17-A7A6-C7C411192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TextBox 111">
            <a:extLst>
              <a:ext uri="{FF2B5EF4-FFF2-40B4-BE49-F238E27FC236}">
                <a16:creationId xmlns:a16="http://schemas.microsoft.com/office/drawing/2014/main" id="{0BB97CD4-5E08-4372-8A06-C645E570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139" name="Rectangle 113">
            <a:extLst>
              <a:ext uri="{FF2B5EF4-FFF2-40B4-BE49-F238E27FC236}">
                <a16:creationId xmlns:a16="http://schemas.microsoft.com/office/drawing/2014/main" id="{147E635D-C3B4-465B-AF24-991B6BF63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Picture 115">
            <a:extLst>
              <a:ext uri="{FF2B5EF4-FFF2-40B4-BE49-F238E27FC236}">
                <a16:creationId xmlns:a16="http://schemas.microsoft.com/office/drawing/2014/main" id="{4A0623D0-396B-499E-BBFB-C17F1BB0F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" name="Content Placeholder 8" descr="A baby lying on a blanket&#10;&#10;Description automatically generated with medium confidence">
            <a:extLst>
              <a:ext uri="{FF2B5EF4-FFF2-40B4-BE49-F238E27FC236}">
                <a16:creationId xmlns:a16="http://schemas.microsoft.com/office/drawing/2014/main" id="{131078A4-E923-4C1A-99A3-021E2F139C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alphaModFix amt="35000"/>
          </a:blip>
          <a:srcRect t="23946" r="-1" b="1051"/>
          <a:stretch/>
        </p:blipFill>
        <p:spPr>
          <a:xfrm>
            <a:off x="19965" y="-2"/>
            <a:ext cx="12191695" cy="6858000"/>
          </a:xfrm>
          <a:prstGeom prst="rect">
            <a:avLst/>
          </a:prstGeom>
        </p:spPr>
      </p:pic>
      <p:sp>
        <p:nvSpPr>
          <p:cNvPr id="141" name="Rectangle 117">
            <a:extLst>
              <a:ext uri="{FF2B5EF4-FFF2-40B4-BE49-F238E27FC236}">
                <a16:creationId xmlns:a16="http://schemas.microsoft.com/office/drawing/2014/main" id="{14E56C4B-C9E0-4F01-AF43-E69279A06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19">
            <a:extLst>
              <a:ext uri="{FF2B5EF4-FFF2-40B4-BE49-F238E27FC236}">
                <a16:creationId xmlns:a16="http://schemas.microsoft.com/office/drawing/2014/main" id="{6CCFC05F-DF0D-4B1B-8FD8-51B508CB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2" y="0"/>
            <a:ext cx="11228892" cy="6858000"/>
          </a:xfrm>
          <a:prstGeom prst="rect">
            <a:avLst/>
          </a:prstGeom>
        </p:spPr>
      </p:pic>
      <p:sp>
        <p:nvSpPr>
          <p:cNvPr id="143" name="Rectangle 121">
            <a:extLst>
              <a:ext uri="{FF2B5EF4-FFF2-40B4-BE49-F238E27FC236}">
                <a16:creationId xmlns:a16="http://schemas.microsoft.com/office/drawing/2014/main" id="{8C654A17-56DA-4921-A42B-DE255FA66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E7090-7F98-4D82-8D95-B6AFD877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054" y="3428998"/>
            <a:ext cx="5816024" cy="2623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5600"/>
              <a:t>Chapter 1 </a:t>
            </a:r>
            <a:br>
              <a:rPr lang="en-US" sz="5600"/>
            </a:br>
            <a:r>
              <a:rPr lang="en-US" sz="5600"/>
              <a:t>Nutritional Needs of Infants</a:t>
            </a:r>
            <a:endParaRPr lang="en-US" sz="5600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DE0FC30-A744-4478-AABA-8979B89663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11085-7ECF-4E30-AD76-82CE0B72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3" y="594641"/>
            <a:ext cx="2664361" cy="2602954"/>
          </a:xfrm>
        </p:spPr>
        <p:txBody>
          <a:bodyPr>
            <a:noAutofit/>
          </a:bodyPr>
          <a:lstStyle/>
          <a:p>
            <a:pPr algn="l"/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What </a:t>
            </a:r>
            <a:br>
              <a:rPr lang="en-US" sz="4000" dirty="0"/>
            </a:br>
            <a:r>
              <a:rPr lang="en-US" sz="4000" dirty="0"/>
              <a:t>is VENA? 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1485D-A6ED-4C7D-8ED4-4854772D1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435" y="2726422"/>
            <a:ext cx="5446278" cy="1568948"/>
          </a:xfrm>
        </p:spPr>
        <p:txBody>
          <a:bodyPr>
            <a:normAutofit/>
          </a:bodyPr>
          <a:lstStyle/>
          <a:p>
            <a:pPr marL="6160" indent="0">
              <a:buNone/>
            </a:pPr>
            <a:r>
              <a:rPr lang="en-US" sz="2400" dirty="0"/>
              <a:t>New - "WIC's approach to dietary assessment is qualitative, not quantitative“</a:t>
            </a:r>
          </a:p>
          <a:p>
            <a:pPr marL="6160" indent="0">
              <a:buNone/>
            </a:pPr>
            <a:endParaRPr lang="en-US" dirty="0"/>
          </a:p>
          <a:p>
            <a:pPr marL="6160" indent="0">
              <a:buNone/>
            </a:pPr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AA16DB6A-45EB-4A77-AE1C-3BF229792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74" y="2438400"/>
            <a:ext cx="3039510" cy="332898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4C9D7-7F4C-4F8A-A7C1-FCBD3BE4F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0281" y="5767387"/>
            <a:ext cx="2509293" cy="172306"/>
          </a:xfrm>
        </p:spPr>
        <p:txBody>
          <a:bodyPr>
            <a:normAutofit fontScale="85000" lnSpcReduction="10000"/>
          </a:bodyPr>
          <a:lstStyle/>
          <a:p>
            <a:r>
              <a:rPr lang="en-US" sz="600" dirty="0"/>
              <a:t>https://www.wellingtoncounselinggroup.com/images/hp/family.jpg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CFC97-AEF9-48E8-9650-5D8392EB2638}"/>
              </a:ext>
            </a:extLst>
          </p:cNvPr>
          <p:cNvSpPr txBox="1"/>
          <p:nvPr/>
        </p:nvSpPr>
        <p:spPr>
          <a:xfrm>
            <a:off x="5222410" y="4244721"/>
            <a:ext cx="5587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ym typeface="Wingdings" panose="05000000000000000000" pitchFamily="2" charset="2"/>
              </a:rPr>
              <a:t> </a:t>
            </a:r>
            <a:r>
              <a:rPr lang="en-US" sz="2400" dirty="0"/>
              <a:t>Click the photo to learn more about VENA!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CDACFC-1741-4554-8A3A-E9F9B100C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7610" y="1052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6093AD-B4A3-4BAD-894C-8535E7CF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79643-C73B-47E1-8964-21CD048B9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does the acronym VENA stand for?</a:t>
            </a:r>
          </a:p>
          <a:p>
            <a:pPr lvl="1"/>
            <a:r>
              <a:rPr lang="en-US" sz="2000" dirty="0"/>
              <a:t>A. Value Enhanced Nutrition Assessment</a:t>
            </a:r>
          </a:p>
          <a:p>
            <a:pPr lvl="1"/>
            <a:r>
              <a:rPr lang="en-US" sz="2000" dirty="0"/>
              <a:t>B. Virtual Edinburgh Nutrition Appraisal</a:t>
            </a:r>
          </a:p>
          <a:p>
            <a:pPr lvl="1"/>
            <a:r>
              <a:rPr lang="en-US" sz="2000" dirty="0"/>
              <a:t>C. Very Encouraging Nutrition Assistant</a:t>
            </a:r>
          </a:p>
          <a:p>
            <a:pPr lvl="1"/>
            <a:r>
              <a:rPr lang="en-US" sz="2000" dirty="0"/>
              <a:t>D. Virtual Electronic Nutrition Assignment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9645885-1630-403F-9E3C-475FFECE9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A4E9-F40D-49B4-BA8F-18A71F6A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C19BB-20EC-4EB8-9D53-D6C1F557F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8" marR="0" lvl="0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does the acronym VENA stand for?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A. Value Enhanced Nutrition Assessment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B. Virtual Edinburgh Nutrition Appraisal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Very Encouraging Nutrition Assistant</a:t>
            </a:r>
          </a:p>
          <a:p>
            <a:pPr marL="795338" marR="0" lvl="1" indent="-33832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A9ACEE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D. Virtual Electronic Nutrition Assignment</a:t>
            </a:r>
          </a:p>
          <a:p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17604AF-6E57-47DB-ABC2-D6D657A4C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0815A55-8D70-457A-807A-8497E4EB2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9409685-E4D7-4C17-A7A6-C7C411192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B97CD4-5E08-4372-8A06-C645E570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90B15D5-A818-4B89-9ED0-B87C2612E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3C7BAC1-7587-43BB-BB76-C204CFFEB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8218E17-4267-4775-B7F2-24608EB09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09AB481-6D15-430A-80DD-1053A692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080848E-B6EF-42C0-85CD-7F6751FB0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86300F-F6F3-4C84-9C72-93446820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589120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F44B4-92AC-4AE0-ADD7-4A7ACEF8D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397292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Vitamins &amp; Minerals</a:t>
            </a:r>
            <a:br>
              <a:rPr lang="en-US" sz="4800"/>
            </a:br>
            <a:endParaRPr lang="en-US" sz="4800"/>
          </a:p>
        </p:txBody>
      </p:sp>
      <p:pic>
        <p:nvPicPr>
          <p:cNvPr id="7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88CC3CC-C8D3-47D1-B56A-12EF9B90E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9164" t="4942" b="512"/>
          <a:stretch/>
        </p:blipFill>
        <p:spPr>
          <a:xfrm rot="5400000">
            <a:off x="6436912" y="1062205"/>
            <a:ext cx="6229574" cy="48629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5AF99F82-0D08-48B9-8942-28B9229BE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707E7AE-7EFC-4C0F-A88E-C47613332B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6960</TotalTime>
  <Words>1401</Words>
  <Application>Microsoft Office PowerPoint</Application>
  <PresentationFormat>Widescreen</PresentationFormat>
  <Paragraphs>202</Paragraphs>
  <Slides>37</Slides>
  <Notes>36</Notes>
  <HiddenSlides>0</HiddenSlides>
  <MMClips>36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MS Shell Dlg 2</vt:lpstr>
      <vt:lpstr>Wingdings</vt:lpstr>
      <vt:lpstr>Wingdings 3</vt:lpstr>
      <vt:lpstr>Madison</vt:lpstr>
      <vt:lpstr>USDA Infant  Nutrition &amp; Feeding Guide 2022</vt:lpstr>
      <vt:lpstr>Infant Nutrition &amp; Feeding Guide</vt:lpstr>
      <vt:lpstr>PowerPoint Presentation</vt:lpstr>
      <vt:lpstr>Chapters 1 &amp; 2  </vt:lpstr>
      <vt:lpstr>Chapter 1  Nutritional Needs of Infants</vt:lpstr>
      <vt:lpstr>     What  is VENA?   </vt:lpstr>
      <vt:lpstr>Trivia</vt:lpstr>
      <vt:lpstr>Trivia</vt:lpstr>
      <vt:lpstr>Vitamins &amp; Minerals </vt:lpstr>
      <vt:lpstr>Vitamin D</vt:lpstr>
      <vt:lpstr>Vitamin D</vt:lpstr>
      <vt:lpstr>Trivia</vt:lpstr>
      <vt:lpstr>Trivia</vt:lpstr>
      <vt:lpstr>Micronutrient Deficiencies &amp; Resources</vt:lpstr>
      <vt:lpstr>Micronutrient Deficiencies &amp; Resources</vt:lpstr>
      <vt:lpstr>Nutrient Deficiencies &amp; Resources</vt:lpstr>
      <vt:lpstr>Iron</vt:lpstr>
      <vt:lpstr>Iron</vt:lpstr>
      <vt:lpstr>Water</vt:lpstr>
      <vt:lpstr>Water</vt:lpstr>
      <vt:lpstr>Water</vt:lpstr>
      <vt:lpstr>Other Nutritional Updates</vt:lpstr>
      <vt:lpstr>Trivia</vt:lpstr>
      <vt:lpstr>Trivia</vt:lpstr>
      <vt:lpstr>Additional Resources &amp; References</vt:lpstr>
      <vt:lpstr>Chapter 2  Development of Infant Feeding Skills</vt:lpstr>
      <vt:lpstr>Feeding Reflexes</vt:lpstr>
      <vt:lpstr>Baby’s latch</vt:lpstr>
      <vt:lpstr>Trivia</vt:lpstr>
      <vt:lpstr>Trivia</vt:lpstr>
      <vt:lpstr>New Pros &amp; Cons of Pacifier Use</vt:lpstr>
      <vt:lpstr>Feeding Skill Development </vt:lpstr>
      <vt:lpstr>Table 2.1 Sequence of Infant Developmental Skills</vt:lpstr>
      <vt:lpstr>PowerPoint Presentation</vt:lpstr>
      <vt:lpstr>Additional Resources &amp; References</vt:lpstr>
      <vt:lpstr>Infant Nutrition &amp; Feeding Guide  Chapters  1 &amp; 2  Conclusion  </vt:lpstr>
      <vt:lpstr>Congratulations!  You have successfully completed Ch. 1 &amp; 2 of the Infant Nutrition &amp; Feeding Guide Update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USDA Infant  Nutrition &amp; Feeding Guide 2022</dc:title>
  <dc:creator>Waltrip, Susan</dc:creator>
  <cp:lastModifiedBy>Marlin Hollis</cp:lastModifiedBy>
  <cp:revision>156</cp:revision>
  <dcterms:created xsi:type="dcterms:W3CDTF">2022-05-03T16:45:56Z</dcterms:created>
  <dcterms:modified xsi:type="dcterms:W3CDTF">2022-10-03T20:36:38Z</dcterms:modified>
</cp:coreProperties>
</file>